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7" r:id="rId2"/>
    <p:sldId id="258" r:id="rId3"/>
    <p:sldId id="312" r:id="rId4"/>
    <p:sldId id="260" r:id="rId5"/>
    <p:sldId id="271" r:id="rId6"/>
    <p:sldId id="262" r:id="rId7"/>
    <p:sldId id="299" r:id="rId8"/>
    <p:sldId id="300" r:id="rId9"/>
    <p:sldId id="323" r:id="rId10"/>
    <p:sldId id="302" r:id="rId11"/>
    <p:sldId id="263" r:id="rId12"/>
    <p:sldId id="304" r:id="rId13"/>
    <p:sldId id="272" r:id="rId14"/>
    <p:sldId id="273" r:id="rId15"/>
    <p:sldId id="267" r:id="rId16"/>
    <p:sldId id="274" r:id="rId17"/>
    <p:sldId id="275" r:id="rId18"/>
    <p:sldId id="268" r:id="rId19"/>
    <p:sldId id="270" r:id="rId20"/>
    <p:sldId id="317" r:id="rId21"/>
    <p:sldId id="276" r:id="rId22"/>
    <p:sldId id="264" r:id="rId23"/>
    <p:sldId id="303" r:id="rId24"/>
    <p:sldId id="314" r:id="rId25"/>
    <p:sldId id="277" r:id="rId26"/>
    <p:sldId id="278" r:id="rId27"/>
    <p:sldId id="305" r:id="rId28"/>
    <p:sldId id="306" r:id="rId29"/>
    <p:sldId id="307" r:id="rId30"/>
    <p:sldId id="316" r:id="rId31"/>
    <p:sldId id="308" r:id="rId32"/>
    <p:sldId id="309" r:id="rId33"/>
    <p:sldId id="311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315" r:id="rId50"/>
    <p:sldId id="295" r:id="rId51"/>
    <p:sldId id="296" r:id="rId52"/>
    <p:sldId id="297" r:id="rId53"/>
    <p:sldId id="313" r:id="rId54"/>
    <p:sldId id="298" r:id="rId55"/>
    <p:sldId id="318" r:id="rId56"/>
    <p:sldId id="320" r:id="rId57"/>
    <p:sldId id="321" r:id="rId58"/>
    <p:sldId id="322" r:id="rId59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75" autoAdjust="0"/>
    <p:restoredTop sz="94660"/>
  </p:normalViewPr>
  <p:slideViewPr>
    <p:cSldViewPr snapToGrid="0">
      <p:cViewPr>
        <p:scale>
          <a:sx n="83" d="100"/>
          <a:sy n="83" d="100"/>
        </p:scale>
        <p:origin x="426" y="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386706-A74C-43E0-A681-145363860CC8}" type="doc">
      <dgm:prSet loTypeId="urn:microsoft.com/office/officeart/2005/8/layout/hChevron3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MY"/>
        </a:p>
      </dgm:t>
    </dgm:pt>
    <dgm:pt modelId="{6F77B3FC-399D-491D-9738-F0ADE8D64AE8}">
      <dgm:prSet phldrT="[Text]" custT="1"/>
      <dgm:spPr/>
      <dgm:t>
        <a:bodyPr/>
        <a:lstStyle/>
        <a:p>
          <a:r>
            <a:rPr lang="en-US" sz="1800" b="1" dirty="0" err="1" smtClean="0"/>
            <a:t>Tahun</a:t>
          </a:r>
          <a:r>
            <a:rPr lang="en-US" sz="1800" b="1" dirty="0" smtClean="0"/>
            <a:t> 2000-2010</a:t>
          </a:r>
        </a:p>
        <a:p>
          <a:r>
            <a:rPr lang="en-US" sz="1800" b="1" dirty="0" smtClean="0"/>
            <a:t>SEJARAH </a:t>
          </a:r>
        </a:p>
        <a:p>
          <a:r>
            <a:rPr lang="en-US" sz="1800" b="1" dirty="0" smtClean="0"/>
            <a:t>MS ISO 9001:2000/</a:t>
          </a:r>
        </a:p>
        <a:p>
          <a:r>
            <a:rPr lang="en-US" sz="1800" b="1" dirty="0" smtClean="0"/>
            <a:t>MS ISO 9001:2008</a:t>
          </a:r>
        </a:p>
      </dgm:t>
    </dgm:pt>
    <dgm:pt modelId="{931F500F-4A83-4E9A-AB2C-FC4C1444C166}" type="sibTrans" cxnId="{7EBE6941-604D-41BC-ABE9-D5262F197C5A}">
      <dgm:prSet/>
      <dgm:spPr/>
      <dgm:t>
        <a:bodyPr/>
        <a:lstStyle/>
        <a:p>
          <a:endParaRPr lang="en-MY"/>
        </a:p>
      </dgm:t>
    </dgm:pt>
    <dgm:pt modelId="{9A4BF4AC-086B-4157-98FC-08DEF49416F1}" type="parTrans" cxnId="{7EBE6941-604D-41BC-ABE9-D5262F197C5A}">
      <dgm:prSet/>
      <dgm:spPr/>
      <dgm:t>
        <a:bodyPr/>
        <a:lstStyle/>
        <a:p>
          <a:endParaRPr lang="en-MY"/>
        </a:p>
      </dgm:t>
    </dgm:pt>
    <dgm:pt modelId="{7CD1B88B-5000-4BD6-A922-F6FD2F3C0B06}" type="pres">
      <dgm:prSet presAssocID="{26386706-A74C-43E0-A681-145363860CC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6CBC0636-D660-4574-A2DB-82E397BFEB6E}" type="pres">
      <dgm:prSet presAssocID="{6F77B3FC-399D-491D-9738-F0ADE8D64AE8}" presName="parTxOnly" presStyleLbl="node1" presStyleIdx="0" presStyleCnt="1" custScaleX="100047" custLinFactX="12170" custLinFactNeighborX="100000" custLinFactNeighborY="-48547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7EBE6941-604D-41BC-ABE9-D5262F197C5A}" srcId="{26386706-A74C-43E0-A681-145363860CC8}" destId="{6F77B3FC-399D-491D-9738-F0ADE8D64AE8}" srcOrd="0" destOrd="0" parTransId="{9A4BF4AC-086B-4157-98FC-08DEF49416F1}" sibTransId="{931F500F-4A83-4E9A-AB2C-FC4C1444C166}"/>
    <dgm:cxn modelId="{9F90E03E-A21F-442F-8EDE-870670B4ED51}" type="presOf" srcId="{6F77B3FC-399D-491D-9738-F0ADE8D64AE8}" destId="{6CBC0636-D660-4574-A2DB-82E397BFEB6E}" srcOrd="0" destOrd="0" presId="urn:microsoft.com/office/officeart/2005/8/layout/hChevron3"/>
    <dgm:cxn modelId="{1E9E4784-CD7C-4D1A-90F8-82F7450D70C4}" type="presOf" srcId="{26386706-A74C-43E0-A681-145363860CC8}" destId="{7CD1B88B-5000-4BD6-A922-F6FD2F3C0B06}" srcOrd="0" destOrd="0" presId="urn:microsoft.com/office/officeart/2005/8/layout/hChevron3"/>
    <dgm:cxn modelId="{0A822AA9-23CD-4B34-80B1-D8B191817560}" type="presParOf" srcId="{7CD1B88B-5000-4BD6-A922-F6FD2F3C0B06}" destId="{6CBC0636-D660-4574-A2DB-82E397BFEB6E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BC0636-D660-4574-A2DB-82E397BFEB6E}">
      <dsp:nvSpPr>
        <dsp:cNvPr id="0" name=""/>
        <dsp:cNvSpPr/>
      </dsp:nvSpPr>
      <dsp:spPr>
        <a:xfrm>
          <a:off x="1579" y="0"/>
          <a:ext cx="3114004" cy="1245016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Tahun</a:t>
          </a:r>
          <a:r>
            <a:rPr lang="en-US" sz="1800" b="1" kern="1200" dirty="0" smtClean="0"/>
            <a:t> 2000-2010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SEJARAH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MS ISO 9001:2000/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MS ISO 9001:2008</a:t>
          </a:r>
        </a:p>
      </dsp:txBody>
      <dsp:txXfrm>
        <a:off x="1579" y="0"/>
        <a:ext cx="2802750" cy="1245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46B95-6DB2-4490-8D1C-26A9F667B1FE}" type="datetimeFigureOut">
              <a:rPr lang="en-MY" smtClean="0"/>
              <a:t>31/5/2017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8329C-456E-4718-92DE-95B7C604422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04223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76FB0-12A3-4E43-8B19-4C075A3069EE}" type="datetimeFigureOut">
              <a:rPr lang="en-MY" smtClean="0"/>
              <a:t>31/5/2017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349FE-D8E1-442E-AAFA-DBA678198A2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66044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MY" smtClean="0"/>
              <a:t>5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9313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MY" smtClean="0"/>
              <a:t>6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321787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0947DF-65AD-4DC4-8DF8-5F52D1B50BA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42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MY" smtClean="0"/>
              <a:t>13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495023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MY" smtClean="0"/>
              <a:t>14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378092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MY" smtClean="0"/>
              <a:t>51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89153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8CD4-FF37-49CF-992C-BBEE2E0F11B8}" type="datetimeFigureOut">
              <a:rPr lang="en-MY" smtClean="0"/>
              <a:t>31/5/2017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D629-3BEC-49D2-BDAD-E62A8E6D568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93165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8CD4-FF37-49CF-992C-BBEE2E0F11B8}" type="datetimeFigureOut">
              <a:rPr lang="en-MY" smtClean="0"/>
              <a:t>31/5/2017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D629-3BEC-49D2-BDAD-E62A8E6D568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59384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8CD4-FF37-49CF-992C-BBEE2E0F11B8}" type="datetimeFigureOut">
              <a:rPr lang="en-MY" smtClean="0"/>
              <a:t>31/5/2017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D629-3BEC-49D2-BDAD-E62A8E6D568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44878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8CD4-FF37-49CF-992C-BBEE2E0F11B8}" type="datetimeFigureOut">
              <a:rPr lang="en-MY" smtClean="0"/>
              <a:t>31/5/2017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D629-3BEC-49D2-BDAD-E62A8E6D568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11510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8CD4-FF37-49CF-992C-BBEE2E0F11B8}" type="datetimeFigureOut">
              <a:rPr lang="en-MY" smtClean="0"/>
              <a:t>31/5/2017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D629-3BEC-49D2-BDAD-E62A8E6D568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83421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8CD4-FF37-49CF-992C-BBEE2E0F11B8}" type="datetimeFigureOut">
              <a:rPr lang="en-MY" smtClean="0"/>
              <a:t>31/5/2017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D629-3BEC-49D2-BDAD-E62A8E6D568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785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8CD4-FF37-49CF-992C-BBEE2E0F11B8}" type="datetimeFigureOut">
              <a:rPr lang="en-MY" smtClean="0"/>
              <a:t>31/5/2017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D629-3BEC-49D2-BDAD-E62A8E6D568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92678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8CD4-FF37-49CF-992C-BBEE2E0F11B8}" type="datetimeFigureOut">
              <a:rPr lang="en-MY" smtClean="0"/>
              <a:t>31/5/2017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D629-3BEC-49D2-BDAD-E62A8E6D568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2321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8CD4-FF37-49CF-992C-BBEE2E0F11B8}" type="datetimeFigureOut">
              <a:rPr lang="en-MY" smtClean="0"/>
              <a:t>31/5/2017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D629-3BEC-49D2-BDAD-E62A8E6D568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8761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8CD4-FF37-49CF-992C-BBEE2E0F11B8}" type="datetimeFigureOut">
              <a:rPr lang="en-MY" smtClean="0"/>
              <a:t>31/5/2017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D629-3BEC-49D2-BDAD-E62A8E6D568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4215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8CD4-FF37-49CF-992C-BBEE2E0F11B8}" type="datetimeFigureOut">
              <a:rPr lang="en-MY" smtClean="0"/>
              <a:t>31/5/2017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D629-3BEC-49D2-BDAD-E62A8E6D568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77643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68CD4-FF37-49CF-992C-BBEE2E0F11B8}" type="datetimeFigureOut">
              <a:rPr lang="en-MY" smtClean="0"/>
              <a:t>31/5/2017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BD629-3BEC-49D2-BDAD-E62A8E6D568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0389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2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9.png"/><Relationship Id="rId7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9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9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jpeg"/><Relationship Id="rId7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7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.png"/><Relationship Id="rId2" Type="http://schemas.openxmlformats.org/officeDocument/2006/relationships/image" Target="../media/image63.png"/><Relationship Id="rId16" Type="http://schemas.openxmlformats.org/officeDocument/2006/relationships/image" Target="../media/image76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8.png"/><Relationship Id="rId4" Type="http://schemas.openxmlformats.org/officeDocument/2006/relationships/image" Target="../media/image6.jpe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4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6.png"/><Relationship Id="rId7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7.png"/><Relationship Id="rId7" Type="http://schemas.openxmlformats.org/officeDocument/2006/relationships/image" Target="../media/image113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5.png"/><Relationship Id="rId7" Type="http://schemas.openxmlformats.org/officeDocument/2006/relationships/image" Target="../media/image11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9.png"/><Relationship Id="rId4" Type="http://schemas.microsoft.com/office/2007/relationships/hdphoto" Target="../media/hdphoto1.wdp"/><Relationship Id="rId9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0.jpeg"/><Relationship Id="rId7" Type="http://schemas.openxmlformats.org/officeDocument/2006/relationships/image" Target="../media/image12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7.png"/><Relationship Id="rId9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3.png"/><Relationship Id="rId3" Type="http://schemas.openxmlformats.org/officeDocument/2006/relationships/image" Target="../media/image6.jpeg"/><Relationship Id="rId7" Type="http://schemas.openxmlformats.org/officeDocument/2006/relationships/image" Target="../media/image129.jpeg"/><Relationship Id="rId12" Type="http://schemas.openxmlformats.org/officeDocument/2006/relationships/image" Target="../media/image13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7.png"/><Relationship Id="rId5" Type="http://schemas.openxmlformats.org/officeDocument/2006/relationships/image" Target="../media/image127.png"/><Relationship Id="rId10" Type="http://schemas.openxmlformats.org/officeDocument/2006/relationships/image" Target="../media/image1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6.jpeg"/><Relationship Id="rId7" Type="http://schemas.openxmlformats.org/officeDocument/2006/relationships/image" Target="../media/image129.jpeg"/><Relationship Id="rId12" Type="http://schemas.openxmlformats.org/officeDocument/2006/relationships/image" Target="../media/image13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7.png"/><Relationship Id="rId5" Type="http://schemas.openxmlformats.org/officeDocument/2006/relationships/image" Target="../media/image127.png"/><Relationship Id="rId10" Type="http://schemas.openxmlformats.org/officeDocument/2006/relationships/image" Target="../media/image1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6.png"/><Relationship Id="rId3" Type="http://schemas.openxmlformats.org/officeDocument/2006/relationships/image" Target="../media/image7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30.png"/><Relationship Id="rId5" Type="http://schemas.openxmlformats.org/officeDocument/2006/relationships/image" Target="../media/image133.png"/><Relationship Id="rId10" Type="http://schemas.openxmlformats.org/officeDocument/2006/relationships/image" Target="../media/image129.jpeg"/><Relationship Id="rId4" Type="http://schemas.openxmlformats.org/officeDocument/2006/relationships/image" Target="../media/image132.png"/><Relationship Id="rId9" Type="http://schemas.openxmlformats.org/officeDocument/2006/relationships/image" Target="../media/image12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6.png"/><Relationship Id="rId3" Type="http://schemas.openxmlformats.org/officeDocument/2006/relationships/image" Target="../media/image12.png"/><Relationship Id="rId7" Type="http://schemas.openxmlformats.org/officeDocument/2006/relationships/image" Target="../media/image129.jpeg"/><Relationship Id="rId12" Type="http://schemas.openxmlformats.org/officeDocument/2006/relationships/image" Target="../media/image1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9.png"/><Relationship Id="rId5" Type="http://schemas.openxmlformats.org/officeDocument/2006/relationships/image" Target="../media/image127.png"/><Relationship Id="rId10" Type="http://schemas.openxmlformats.org/officeDocument/2006/relationships/image" Target="../media/image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10" Type="http://schemas.openxmlformats.org/officeDocument/2006/relationships/image" Target="../media/image170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10" Type="http://schemas.openxmlformats.org/officeDocument/2006/relationships/image" Target="../media/image177.png"/><Relationship Id="rId4" Type="http://schemas.openxmlformats.org/officeDocument/2006/relationships/image" Target="../media/image172.png"/><Relationship Id="rId9" Type="http://schemas.openxmlformats.org/officeDocument/2006/relationships/image" Target="../media/image1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6.jpeg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1.png"/><Relationship Id="rId7" Type="http://schemas.openxmlformats.org/officeDocument/2006/relationships/image" Target="../media/image184.png"/><Relationship Id="rId12" Type="http://schemas.openxmlformats.org/officeDocument/2006/relationships/image" Target="../media/image2.jpe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11" Type="http://schemas.openxmlformats.org/officeDocument/2006/relationships/image" Target="../media/image188.png"/><Relationship Id="rId5" Type="http://schemas.openxmlformats.org/officeDocument/2006/relationships/image" Target="../media/image182.png"/><Relationship Id="rId10" Type="http://schemas.openxmlformats.org/officeDocument/2006/relationships/image" Target="../media/image187.png"/><Relationship Id="rId4" Type="http://schemas.openxmlformats.org/officeDocument/2006/relationships/image" Target="../media/image7.png"/><Relationship Id="rId9" Type="http://schemas.openxmlformats.org/officeDocument/2006/relationships/image" Target="../media/image18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2.png"/><Relationship Id="rId7" Type="http://schemas.openxmlformats.org/officeDocument/2006/relationships/image" Target="../media/image195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54.png"/><Relationship Id="rId4" Type="http://schemas.openxmlformats.org/officeDocument/2006/relationships/image" Target="../media/image193.png"/><Relationship Id="rId9" Type="http://schemas.openxmlformats.org/officeDocument/2006/relationships/image" Target="../media/image19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99.png"/><Relationship Id="rId4" Type="http://schemas.openxmlformats.org/officeDocument/2006/relationships/image" Target="../media/image13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117" y="3715354"/>
            <a:ext cx="9096020" cy="2444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over-UPM-Template_Option-1B.jpg"/>
          <p:cNvPicPr>
            <a:picLocks noChangeAspect="1"/>
          </p:cNvPicPr>
          <p:nvPr/>
        </p:nvPicPr>
        <p:blipFill rotWithShape="1">
          <a:blip r:embed="rId3"/>
          <a:srcRect b="67977"/>
          <a:stretch/>
        </p:blipFill>
        <p:spPr>
          <a:xfrm>
            <a:off x="-1057" y="0"/>
            <a:ext cx="12191999" cy="2782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6373046"/>
            <a:ext cx="12193057" cy="4694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47541" y="2729450"/>
            <a:ext cx="41351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i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AWARENESS</a:t>
            </a:r>
            <a:endParaRPr lang="en-US" sz="60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48333"/>
          <a:stretch/>
        </p:blipFill>
        <p:spPr>
          <a:xfrm>
            <a:off x="0" y="2789290"/>
            <a:ext cx="1392724" cy="3325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51872" t="1760" r="4740" b="-2230"/>
          <a:stretch/>
        </p:blipFill>
        <p:spPr>
          <a:xfrm>
            <a:off x="10789980" y="2906843"/>
            <a:ext cx="1400962" cy="3341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937" y="4228331"/>
            <a:ext cx="675706" cy="374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36293" y="4249257"/>
            <a:ext cx="553825" cy="367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312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 flipH="1">
            <a:off x="3660886" y="2799175"/>
            <a:ext cx="277999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9" name="AutoShape 20"/>
          <p:cNvSpPr>
            <a:spLocks noChangeShapeType="1"/>
          </p:cNvSpPr>
          <p:nvPr/>
        </p:nvSpPr>
        <p:spPr bwMode="auto">
          <a:xfrm flipH="1">
            <a:off x="9822687" y="3945689"/>
            <a:ext cx="368300" cy="0"/>
          </a:xfrm>
          <a:prstGeom prst="straightConnector1">
            <a:avLst/>
          </a:prstGeom>
          <a:noFill/>
          <a:ln w="9525">
            <a:solidFill>
              <a:srgbClr val="7F7F7F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48" name="AutoShape 20"/>
          <p:cNvSpPr>
            <a:spLocks noChangeShapeType="1"/>
          </p:cNvSpPr>
          <p:nvPr/>
        </p:nvSpPr>
        <p:spPr bwMode="auto">
          <a:xfrm>
            <a:off x="2261554" y="3862133"/>
            <a:ext cx="368300" cy="0"/>
          </a:xfrm>
          <a:prstGeom prst="straightConnector1">
            <a:avLst/>
          </a:prstGeom>
          <a:noFill/>
          <a:ln w="9525">
            <a:solidFill>
              <a:srgbClr val="7F7F7F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pic>
        <p:nvPicPr>
          <p:cNvPr id="7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4018"/>
            <a:ext cx="9762067" cy="583981"/>
          </a:xfrm>
          <a:prstGeom prst="rect">
            <a:avLst/>
          </a:prstGeom>
        </p:spPr>
      </p:pic>
      <p:sp>
        <p:nvSpPr>
          <p:cNvPr id="17" name="Rectangle 33"/>
          <p:cNvSpPr>
            <a:spLocks noChangeArrowheads="1"/>
          </p:cNvSpPr>
          <p:nvPr/>
        </p:nvSpPr>
        <p:spPr bwMode="auto">
          <a:xfrm>
            <a:off x="8615883" y="5294167"/>
            <a:ext cx="1463675" cy="280144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Perundangan</a:t>
            </a:r>
            <a:endParaRPr kumimoji="0" lang="ms-MY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ms-MY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32"/>
          <p:cNvSpPr>
            <a:spLocks noChangeArrowheads="1"/>
          </p:cNvSpPr>
          <p:nvPr/>
        </p:nvSpPr>
        <p:spPr bwMode="auto">
          <a:xfrm>
            <a:off x="8612708" y="5695428"/>
            <a:ext cx="1465263" cy="371475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Objektif, Sasaran dan Program Persekitaran</a:t>
            </a:r>
            <a:endParaRPr kumimoji="0" lang="ms-MY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30"/>
          <p:cNvSpPr>
            <a:spLocks noChangeArrowheads="1"/>
          </p:cNvSpPr>
          <p:nvPr/>
        </p:nvSpPr>
        <p:spPr bwMode="auto">
          <a:xfrm>
            <a:off x="8600008" y="4859580"/>
            <a:ext cx="1476375" cy="327558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ms-MY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ms-MY" sz="1000" dirty="0">
              <a:latin typeface="Tahoma" panose="020B060403050404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Aspek dan Impak Persekitaran</a:t>
            </a:r>
            <a:endParaRPr kumimoji="0" lang="ms-MY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ms-MY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AutoShape 20"/>
          <p:cNvSpPr>
            <a:spLocks noChangeShapeType="1"/>
          </p:cNvSpPr>
          <p:nvPr/>
        </p:nvSpPr>
        <p:spPr bwMode="auto">
          <a:xfrm flipH="1">
            <a:off x="8231708" y="5021577"/>
            <a:ext cx="368300" cy="0"/>
          </a:xfrm>
          <a:prstGeom prst="straightConnector1">
            <a:avLst/>
          </a:prstGeom>
          <a:noFill/>
          <a:ln w="9525">
            <a:solidFill>
              <a:srgbClr val="7F7F7F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32" name="AutoShape 19"/>
          <p:cNvSpPr>
            <a:spLocks noChangeShapeType="1"/>
          </p:cNvSpPr>
          <p:nvPr/>
        </p:nvSpPr>
        <p:spPr bwMode="auto">
          <a:xfrm flipH="1">
            <a:off x="8231708" y="5429940"/>
            <a:ext cx="368300" cy="0"/>
          </a:xfrm>
          <a:prstGeom prst="straightConnector1">
            <a:avLst/>
          </a:prstGeom>
          <a:noFill/>
          <a:ln w="9525">
            <a:solidFill>
              <a:srgbClr val="7F7F7F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33" name="AutoShape 18"/>
          <p:cNvSpPr>
            <a:spLocks noChangeShapeType="1"/>
          </p:cNvSpPr>
          <p:nvPr/>
        </p:nvSpPr>
        <p:spPr bwMode="auto">
          <a:xfrm flipH="1">
            <a:off x="8231708" y="5871726"/>
            <a:ext cx="368300" cy="0"/>
          </a:xfrm>
          <a:prstGeom prst="straightConnector1">
            <a:avLst/>
          </a:prstGeom>
          <a:noFill/>
          <a:ln w="9525">
            <a:solidFill>
              <a:srgbClr val="7F7F7F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1953523" y="198768"/>
            <a:ext cx="860735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ms-MY" sz="2800" b="1" i="0" strike="noStrike" cap="none" normalizeH="0" baseline="0" dirty="0" smtClean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PENGURUSAN &amp; PEMANTAUAN KESELURUHAN KUALITI </a:t>
            </a:r>
            <a:endParaRPr kumimoji="0" lang="ms-MY" sz="1600" b="1" i="0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</p:txBody>
      </p:sp>
      <p:sp>
        <p:nvSpPr>
          <p:cNvPr id="2" name="Rectangle 131"/>
          <p:cNvSpPr>
            <a:spLocks noChangeArrowheads="1"/>
          </p:cNvSpPr>
          <p:nvPr/>
        </p:nvSpPr>
        <p:spPr bwMode="auto">
          <a:xfrm>
            <a:off x="1902721" y="4820576"/>
            <a:ext cx="1529503" cy="39199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MY" sz="100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Penilaian</a:t>
            </a:r>
            <a:r>
              <a:rPr kumimoji="0" lang="en-MY" sz="1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MY" sz="100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Risiko</a:t>
            </a:r>
            <a:r>
              <a:rPr kumimoji="0" lang="en-MY" sz="1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MY" sz="100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kumimoji="0" lang="en-MY" sz="1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MY" sz="100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Pelan</a:t>
            </a:r>
            <a:r>
              <a:rPr kumimoji="0" lang="en-MY" sz="1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MY" sz="100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Pemulihan</a:t>
            </a:r>
            <a:r>
              <a:rPr kumimoji="0" lang="en-MY" sz="1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MY" sz="100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Risiko</a:t>
            </a:r>
            <a:endParaRPr kumimoji="0" lang="en-US" sz="10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AutoShape 20"/>
          <p:cNvSpPr>
            <a:spLocks noChangeShapeType="1"/>
          </p:cNvSpPr>
          <p:nvPr/>
        </p:nvSpPr>
        <p:spPr bwMode="auto">
          <a:xfrm>
            <a:off x="3448098" y="5025509"/>
            <a:ext cx="368300" cy="0"/>
          </a:xfrm>
          <a:prstGeom prst="straightConnector1">
            <a:avLst/>
          </a:prstGeom>
          <a:noFill/>
          <a:ln w="9525">
            <a:solidFill>
              <a:srgbClr val="7F7F7F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3816398" y="4093293"/>
            <a:ext cx="0" cy="199019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82839" y="3355602"/>
            <a:ext cx="4777614" cy="1063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60453" y="3366232"/>
            <a:ext cx="0" cy="480825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954068" y="3345286"/>
            <a:ext cx="0" cy="288703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982839" y="3345286"/>
            <a:ext cx="0" cy="288703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28"/>
          <p:cNvSpPr>
            <a:spLocks noChangeArrowheads="1"/>
          </p:cNvSpPr>
          <p:nvPr/>
        </p:nvSpPr>
        <p:spPr bwMode="auto">
          <a:xfrm>
            <a:off x="5079363" y="3582470"/>
            <a:ext cx="1862294" cy="9415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MESYUARAT</a:t>
            </a:r>
            <a:r>
              <a:rPr kumimoji="0" lang="ms-MY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SEMAKAN KEBERKESANAN PROSES (MSKP)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ms-MY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954066" y="2641388"/>
            <a:ext cx="8162" cy="895095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88349" y="3719309"/>
            <a:ext cx="1936576" cy="938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u="sng" dirty="0" err="1" smtClean="0"/>
              <a:t>Pengerusi</a:t>
            </a:r>
            <a:r>
              <a:rPr lang="en-US" sz="1100" u="sng" dirty="0" smtClean="0"/>
              <a:t>:</a:t>
            </a:r>
            <a:r>
              <a:rPr lang="en-US" sz="1100" dirty="0" smtClean="0"/>
              <a:t>  </a:t>
            </a:r>
          </a:p>
          <a:p>
            <a:pPr algn="r"/>
            <a:r>
              <a:rPr lang="en-US" sz="1100" dirty="0" err="1" smtClean="0">
                <a:solidFill>
                  <a:srgbClr val="0070C0"/>
                </a:solidFill>
              </a:rPr>
              <a:t>Timb</a:t>
            </a:r>
            <a:r>
              <a:rPr lang="en-US" sz="1100" dirty="0" smtClean="0">
                <a:solidFill>
                  <a:srgbClr val="0070C0"/>
                </a:solidFill>
              </a:rPr>
              <a:t>. </a:t>
            </a:r>
            <a:r>
              <a:rPr lang="en-US" sz="1100" dirty="0" err="1" smtClean="0">
                <a:solidFill>
                  <a:srgbClr val="0070C0"/>
                </a:solidFill>
              </a:rPr>
              <a:t>Wakil</a:t>
            </a:r>
            <a:r>
              <a:rPr lang="en-US" sz="1100" dirty="0" smtClean="0">
                <a:solidFill>
                  <a:srgbClr val="0070C0"/>
                </a:solidFill>
              </a:rPr>
              <a:t> </a:t>
            </a:r>
            <a:r>
              <a:rPr lang="en-US" sz="1100" dirty="0" err="1" smtClean="0">
                <a:solidFill>
                  <a:srgbClr val="0070C0"/>
                </a:solidFill>
              </a:rPr>
              <a:t>Pengurusan</a:t>
            </a:r>
            <a:r>
              <a:rPr lang="en-US" sz="1100" dirty="0" smtClean="0">
                <a:solidFill>
                  <a:srgbClr val="0070C0"/>
                </a:solidFill>
              </a:rPr>
              <a:t> ISMS</a:t>
            </a:r>
          </a:p>
          <a:p>
            <a:pPr algn="r"/>
            <a:r>
              <a:rPr lang="en-US" sz="1100" dirty="0" err="1" smtClean="0"/>
              <a:t>Setiausaha</a:t>
            </a:r>
            <a:r>
              <a:rPr lang="en-US" sz="1100" dirty="0" smtClean="0"/>
              <a:t>:</a:t>
            </a:r>
          </a:p>
          <a:p>
            <a:pPr algn="r"/>
            <a:r>
              <a:rPr lang="en-US" sz="1100" dirty="0" err="1" smtClean="0">
                <a:solidFill>
                  <a:srgbClr val="0070C0"/>
                </a:solidFill>
              </a:rPr>
              <a:t>Penyelaras</a:t>
            </a:r>
            <a:r>
              <a:rPr lang="en-US" sz="1100" dirty="0" smtClean="0">
                <a:solidFill>
                  <a:srgbClr val="0070C0"/>
                </a:solidFill>
              </a:rPr>
              <a:t> </a:t>
            </a:r>
            <a:r>
              <a:rPr lang="en-US" sz="1100" dirty="0" err="1" smtClean="0">
                <a:solidFill>
                  <a:srgbClr val="0070C0"/>
                </a:solidFill>
              </a:rPr>
              <a:t>Pengurusan</a:t>
            </a:r>
            <a:r>
              <a:rPr lang="en-US" sz="1100" dirty="0" smtClean="0">
                <a:solidFill>
                  <a:srgbClr val="0070C0"/>
                </a:solidFill>
              </a:rPr>
              <a:t> </a:t>
            </a:r>
            <a:r>
              <a:rPr lang="en-US" sz="1100" dirty="0" err="1" smtClean="0">
                <a:solidFill>
                  <a:srgbClr val="0070C0"/>
                </a:solidFill>
              </a:rPr>
              <a:t>Keselamatan</a:t>
            </a:r>
            <a:r>
              <a:rPr lang="en-US" sz="1100" dirty="0" smtClean="0">
                <a:solidFill>
                  <a:srgbClr val="0070C0"/>
                </a:solidFill>
              </a:rPr>
              <a:t> </a:t>
            </a:r>
            <a:r>
              <a:rPr lang="en-US" sz="1100" dirty="0" err="1" smtClean="0">
                <a:solidFill>
                  <a:srgbClr val="0070C0"/>
                </a:solidFill>
              </a:rPr>
              <a:t>Maklumat</a:t>
            </a:r>
            <a:endParaRPr lang="en-MY" sz="1100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231708" y="4012151"/>
            <a:ext cx="0" cy="1867888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0246911" y="3839218"/>
            <a:ext cx="1889254" cy="938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u="sng" dirty="0" err="1" smtClean="0"/>
              <a:t>Pengerusi</a:t>
            </a:r>
            <a:r>
              <a:rPr lang="en-US" sz="1100" u="sng" dirty="0" smtClean="0"/>
              <a:t>:  </a:t>
            </a:r>
          </a:p>
          <a:p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</a:rPr>
              <a:t>Timb</a:t>
            </a:r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</a:rPr>
              <a:t>Wakil</a:t>
            </a:r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</a:rPr>
              <a:t>Pengurusan</a:t>
            </a:r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 EMS</a:t>
            </a:r>
          </a:p>
          <a:p>
            <a:r>
              <a:rPr lang="en-US" sz="1100" u="sng" dirty="0" err="1" smtClean="0"/>
              <a:t>Setiausaha</a:t>
            </a:r>
            <a:r>
              <a:rPr lang="en-US" sz="1100" u="sng" dirty="0" smtClean="0"/>
              <a:t>:</a:t>
            </a:r>
          </a:p>
          <a:p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</a:rPr>
              <a:t>Penyelaras</a:t>
            </a:r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</a:rPr>
              <a:t>Pengurusan</a:t>
            </a:r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</a:rPr>
              <a:t>Alam</a:t>
            </a:r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</a:rPr>
              <a:t>Sekitar</a:t>
            </a:r>
            <a:endParaRPr lang="en-MY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5050882" y="2362038"/>
            <a:ext cx="1944281" cy="874275"/>
          </a:xfrm>
          <a:prstGeom prst="rect">
            <a:avLst/>
          </a:prstGeom>
          <a:solidFill>
            <a:srgbClr val="7030A0"/>
          </a:solidFill>
          <a:ln w="28575"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MESYUARAT JAWATANKUASA </a:t>
            </a:r>
            <a:r>
              <a:rPr lang="ms-MY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KUALITI</a:t>
            </a:r>
            <a:endParaRPr kumimoji="0" lang="ms-MY" sz="3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5954066" y="1886362"/>
            <a:ext cx="8162" cy="450432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Rectangle 131"/>
          <p:cNvSpPr>
            <a:spLocks noChangeArrowheads="1"/>
          </p:cNvSpPr>
          <p:nvPr/>
        </p:nvSpPr>
        <p:spPr bwMode="auto">
          <a:xfrm>
            <a:off x="2036089" y="5291947"/>
            <a:ext cx="1396135" cy="41248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MY" sz="1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Statemenet</a:t>
            </a:r>
            <a:r>
              <a:rPr kumimoji="0" lang="en-MY" sz="1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kumimoji="0" lang="en-MY" sz="1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Aplicability</a:t>
            </a:r>
            <a:r>
              <a:rPr kumimoji="0" lang="en-MY" sz="1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MY" sz="1000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SoA</a:t>
            </a:r>
            <a:r>
              <a:rPr lang="en-MY" sz="1000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en-US" sz="10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AutoShape 20"/>
          <p:cNvSpPr>
            <a:spLocks noChangeShapeType="1"/>
          </p:cNvSpPr>
          <p:nvPr/>
        </p:nvSpPr>
        <p:spPr bwMode="auto">
          <a:xfrm>
            <a:off x="3435398" y="5554232"/>
            <a:ext cx="368300" cy="0"/>
          </a:xfrm>
          <a:prstGeom prst="straightConnector1">
            <a:avLst/>
          </a:prstGeom>
          <a:noFill/>
          <a:ln w="9525">
            <a:solidFill>
              <a:srgbClr val="7F7F7F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sp>
        <p:nvSpPr>
          <p:cNvPr id="58" name="Rectangle 131"/>
          <p:cNvSpPr>
            <a:spLocks noChangeArrowheads="1"/>
          </p:cNvSpPr>
          <p:nvPr/>
        </p:nvSpPr>
        <p:spPr bwMode="auto">
          <a:xfrm>
            <a:off x="2039263" y="5827668"/>
            <a:ext cx="1396135" cy="41248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en-MY" sz="1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Objektif</a:t>
            </a:r>
            <a:r>
              <a:rPr lang="en-MY" sz="1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MY" sz="1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Keselamatan</a:t>
            </a:r>
            <a:r>
              <a:rPr lang="en-MY" sz="1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MY" sz="1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Maklumat</a:t>
            </a:r>
            <a:endParaRPr kumimoji="0" lang="en-US" sz="10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AutoShape 20"/>
          <p:cNvSpPr>
            <a:spLocks noChangeShapeType="1"/>
          </p:cNvSpPr>
          <p:nvPr/>
        </p:nvSpPr>
        <p:spPr bwMode="auto">
          <a:xfrm>
            <a:off x="3448098" y="6071397"/>
            <a:ext cx="368300" cy="0"/>
          </a:xfrm>
          <a:prstGeom prst="straightConnector1">
            <a:avLst/>
          </a:prstGeom>
          <a:noFill/>
          <a:ln w="9525">
            <a:solidFill>
              <a:srgbClr val="7F7F7F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8633254" y="792026"/>
          <a:ext cx="3398401" cy="1996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41405"/>
                <a:gridCol w="2656996"/>
              </a:tblGrid>
              <a:tr h="248615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Pengerusi</a:t>
                      </a:r>
                      <a:endParaRPr lang="en-MY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Naib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Canselor</a:t>
                      </a:r>
                      <a:r>
                        <a:rPr lang="en-US" sz="1400" dirty="0" smtClean="0"/>
                        <a:t> </a:t>
                      </a:r>
                      <a:endParaRPr lang="en-US" sz="1400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 err="1" smtClean="0"/>
                        <a:t>Setiausaha</a:t>
                      </a:r>
                      <a:endParaRPr lang="en-MY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Ketua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Bahagian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Pengurusan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Kualiti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Perkhidmatan</a:t>
                      </a:r>
                      <a:r>
                        <a:rPr lang="en-US" sz="1100" dirty="0" smtClean="0"/>
                        <a:t>, </a:t>
                      </a:r>
                    </a:p>
                    <a:p>
                      <a:r>
                        <a:rPr lang="en-US" sz="1100" dirty="0" err="1" smtClean="0"/>
                        <a:t>Pusat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Jaminan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Kualiti</a:t>
                      </a:r>
                      <a:endParaRPr lang="en-US" sz="1100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Ahli</a:t>
                      </a:r>
                      <a:endParaRPr lang="en-MY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Semua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Ahli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Pengurusan</a:t>
                      </a:r>
                      <a:r>
                        <a:rPr lang="en-US" sz="1100" dirty="0" smtClean="0"/>
                        <a:t>  </a:t>
                      </a:r>
                      <a:r>
                        <a:rPr lang="en-US" sz="1100" dirty="0" err="1" smtClean="0"/>
                        <a:t>Universiti</a:t>
                      </a:r>
                      <a:r>
                        <a:rPr lang="en-US" sz="1100" dirty="0" smtClean="0"/>
                        <a:t>, </a:t>
                      </a:r>
                      <a:r>
                        <a:rPr lang="en-US" sz="1100" dirty="0" err="1" smtClean="0"/>
                        <a:t>Wakil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Pengurusan</a:t>
                      </a:r>
                      <a:r>
                        <a:rPr lang="en-US" sz="1100" dirty="0" smtClean="0"/>
                        <a:t>, </a:t>
                      </a:r>
                      <a:r>
                        <a:rPr lang="en-US" sz="1100" dirty="0" err="1" smtClean="0"/>
                        <a:t>Timbalan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Wakil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Pengurusan</a:t>
                      </a:r>
                      <a:r>
                        <a:rPr lang="en-US" sz="1100" dirty="0" smtClean="0"/>
                        <a:t> ISO,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err="1" smtClean="0"/>
                        <a:t>Ketua</a:t>
                      </a:r>
                      <a:r>
                        <a:rPr lang="en-US" sz="1100" dirty="0" smtClean="0"/>
                        <a:t> PTJ &amp;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err="1" smtClean="0"/>
                        <a:t>Timbalan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Wakil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err="1" smtClean="0"/>
                        <a:t>Pengurusan</a:t>
                      </a:r>
                      <a:r>
                        <a:rPr lang="en-US" sz="1100" dirty="0" smtClean="0"/>
                        <a:t> PTJ ,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Timbalan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Wakil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Pengurusan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Peneraju</a:t>
                      </a:r>
                      <a:r>
                        <a:rPr lang="en-US" sz="1100" baseline="0" dirty="0" smtClean="0"/>
                        <a:t> Proses, PKD, PAD, PLS &amp; PKP</a:t>
                      </a:r>
                      <a:endParaRPr lang="en-MY" sz="1100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8" name="Table 67"/>
          <p:cNvGraphicFramePr>
            <a:graphicFrameLocks noGrp="1"/>
          </p:cNvGraphicFramePr>
          <p:nvPr>
            <p:extLst/>
          </p:nvPr>
        </p:nvGraphicFramePr>
        <p:xfrm>
          <a:off x="91259" y="1583456"/>
          <a:ext cx="3569877" cy="19507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40959"/>
                <a:gridCol w="2728918"/>
              </a:tblGrid>
              <a:tr h="248615">
                <a:tc>
                  <a:txBody>
                    <a:bodyPr/>
                    <a:lstStyle/>
                    <a:p>
                      <a:pPr algn="l"/>
                      <a:r>
                        <a:rPr lang="en-US" sz="1100" dirty="0" err="1" smtClean="0"/>
                        <a:t>Pengerusi</a:t>
                      </a:r>
                      <a:endParaRPr lang="en-MY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Wakil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Pengurusan</a:t>
                      </a:r>
                      <a:endParaRPr lang="en-US" sz="1100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100" dirty="0" err="1" smtClean="0"/>
                        <a:t>Setiausaha</a:t>
                      </a:r>
                      <a:endParaRPr lang="en-MY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err="1" smtClean="0"/>
                        <a:t>Ketua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Bahagian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Pengurusan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Kualiti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Perkhidmatan</a:t>
                      </a:r>
                      <a:r>
                        <a:rPr lang="en-US" sz="1100" dirty="0" smtClean="0"/>
                        <a:t>, </a:t>
                      </a:r>
                    </a:p>
                    <a:p>
                      <a:pPr algn="l"/>
                      <a:r>
                        <a:rPr lang="en-US" sz="1100" dirty="0" err="1" smtClean="0"/>
                        <a:t>Pusat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Jaminan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Kualiti</a:t>
                      </a:r>
                      <a:endParaRPr lang="en-US" sz="1100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91370">
                <a:tc>
                  <a:txBody>
                    <a:bodyPr/>
                    <a:lstStyle/>
                    <a:p>
                      <a:pPr algn="l"/>
                      <a:r>
                        <a:rPr lang="en-US" sz="1100" dirty="0" err="1" smtClean="0"/>
                        <a:t>Ahli</a:t>
                      </a:r>
                      <a:endParaRPr lang="en-MY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err="1" smtClean="0"/>
                        <a:t>Timbalan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Wakil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Pengurusan</a:t>
                      </a:r>
                      <a:r>
                        <a:rPr lang="en-US" sz="1100" dirty="0" smtClean="0"/>
                        <a:t> ISO,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err="1" smtClean="0"/>
                        <a:t>Timbalan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Wakil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err="1" smtClean="0"/>
                        <a:t>Pengurusan</a:t>
                      </a:r>
                      <a:r>
                        <a:rPr lang="en-US" sz="1100" dirty="0" smtClean="0"/>
                        <a:t> PTJ ,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err="1" smtClean="0"/>
                        <a:t>Timbalan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Wakil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err="1" smtClean="0"/>
                        <a:t>Pengurusan</a:t>
                      </a:r>
                      <a:r>
                        <a:rPr lang="en-US" sz="1100" dirty="0" smtClean="0"/>
                        <a:t> </a:t>
                      </a:r>
                    </a:p>
                    <a:p>
                      <a:pPr algn="l"/>
                      <a:r>
                        <a:rPr lang="en-US" sz="1100" baseline="0" dirty="0" err="1" smtClean="0"/>
                        <a:t>Peneraju</a:t>
                      </a:r>
                      <a:r>
                        <a:rPr lang="en-US" sz="1100" baseline="0" dirty="0" smtClean="0"/>
                        <a:t> Proses, </a:t>
                      </a:r>
                      <a:r>
                        <a:rPr lang="en-US" sz="1100" baseline="0" dirty="0" err="1" smtClean="0"/>
                        <a:t>Peneraju</a:t>
                      </a:r>
                      <a:r>
                        <a:rPr lang="en-US" sz="1100" baseline="0" dirty="0" smtClean="0"/>
                        <a:t> Proses,  PKD, PAD, PLS, </a:t>
                      </a:r>
                    </a:p>
                    <a:p>
                      <a:pPr algn="l"/>
                      <a:r>
                        <a:rPr lang="en-US" sz="1100" baseline="0" dirty="0" smtClean="0"/>
                        <a:t>PKP &amp; PRJ</a:t>
                      </a:r>
                      <a:endParaRPr lang="en-MY" sz="1100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9" name="TextBox 68"/>
          <p:cNvSpPr txBox="1"/>
          <p:nvPr/>
        </p:nvSpPr>
        <p:spPr>
          <a:xfrm>
            <a:off x="4770447" y="4484646"/>
            <a:ext cx="286650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dirty="0" err="1" smtClean="0"/>
              <a:t>Pengerusi</a:t>
            </a:r>
            <a:r>
              <a:rPr lang="en-US" sz="1100" u="sng" dirty="0" smtClean="0"/>
              <a:t>:</a:t>
            </a:r>
            <a:r>
              <a:rPr lang="en-US" sz="1100" dirty="0" smtClean="0"/>
              <a:t>  </a:t>
            </a:r>
          </a:p>
          <a:p>
            <a:pPr marL="228600" indent="-228600">
              <a:buFont typeface="+mj-lt"/>
              <a:buAutoNum type="alphaLcPeriod"/>
            </a:pPr>
            <a:r>
              <a:rPr lang="en-US" sz="1100" dirty="0" err="1" smtClean="0">
                <a:solidFill>
                  <a:srgbClr val="C00000"/>
                </a:solidFill>
              </a:rPr>
              <a:t>Timb</a:t>
            </a:r>
            <a:r>
              <a:rPr lang="en-US" sz="1100" dirty="0" smtClean="0">
                <a:solidFill>
                  <a:srgbClr val="C00000"/>
                </a:solidFill>
              </a:rPr>
              <a:t>. </a:t>
            </a:r>
            <a:r>
              <a:rPr lang="en-US" sz="1100" dirty="0" err="1" smtClean="0">
                <a:solidFill>
                  <a:srgbClr val="C00000"/>
                </a:solidFill>
              </a:rPr>
              <a:t>Wakil</a:t>
            </a:r>
            <a:r>
              <a:rPr lang="en-US" sz="1100" dirty="0" smtClean="0">
                <a:solidFill>
                  <a:srgbClr val="C00000"/>
                </a:solidFill>
              </a:rPr>
              <a:t> </a:t>
            </a:r>
            <a:r>
              <a:rPr lang="en-US" sz="1100" dirty="0" err="1" smtClean="0">
                <a:solidFill>
                  <a:srgbClr val="C00000"/>
                </a:solidFill>
              </a:rPr>
              <a:t>Pengurusan</a:t>
            </a:r>
            <a:r>
              <a:rPr lang="en-US" sz="1100" dirty="0" smtClean="0">
                <a:solidFill>
                  <a:srgbClr val="C00000"/>
                </a:solidFill>
              </a:rPr>
              <a:t> </a:t>
            </a:r>
            <a:r>
              <a:rPr lang="en-US" sz="1100" dirty="0" err="1" smtClean="0">
                <a:solidFill>
                  <a:srgbClr val="C00000"/>
                </a:solidFill>
              </a:rPr>
              <a:t>Peneraju</a:t>
            </a:r>
            <a:r>
              <a:rPr lang="en-US" sz="1100" dirty="0" smtClean="0">
                <a:solidFill>
                  <a:srgbClr val="C00000"/>
                </a:solidFill>
              </a:rPr>
              <a:t> Proses (</a:t>
            </a:r>
            <a:r>
              <a:rPr lang="en-US" sz="1100" dirty="0" err="1" smtClean="0">
                <a:solidFill>
                  <a:srgbClr val="C00000"/>
                </a:solidFill>
              </a:rPr>
              <a:t>Pra-Universiti</a:t>
            </a:r>
            <a:r>
              <a:rPr lang="en-US" sz="1100" dirty="0" smtClean="0">
                <a:solidFill>
                  <a:srgbClr val="C00000"/>
                </a:solidFill>
              </a:rPr>
              <a:t>, </a:t>
            </a:r>
            <a:r>
              <a:rPr lang="en-US" sz="1100" dirty="0" err="1" smtClean="0">
                <a:solidFill>
                  <a:srgbClr val="C00000"/>
                </a:solidFill>
              </a:rPr>
              <a:t>PraSiswazah</a:t>
            </a:r>
            <a:r>
              <a:rPr lang="en-US" sz="1100" dirty="0" smtClean="0">
                <a:solidFill>
                  <a:srgbClr val="C00000"/>
                </a:solidFill>
              </a:rPr>
              <a:t>, </a:t>
            </a:r>
            <a:r>
              <a:rPr lang="en-US" sz="1100" dirty="0" err="1" smtClean="0">
                <a:solidFill>
                  <a:srgbClr val="C00000"/>
                </a:solidFill>
              </a:rPr>
              <a:t>Siswazah</a:t>
            </a:r>
            <a:r>
              <a:rPr lang="en-US" sz="1100" dirty="0" smtClean="0">
                <a:solidFill>
                  <a:srgbClr val="C00000"/>
                </a:solidFill>
              </a:rPr>
              <a:t>, </a:t>
            </a:r>
            <a:r>
              <a:rPr lang="en-US" sz="1100" dirty="0" err="1" smtClean="0">
                <a:solidFill>
                  <a:srgbClr val="C00000"/>
                </a:solidFill>
              </a:rPr>
              <a:t>Penyelidikan</a:t>
            </a:r>
            <a:r>
              <a:rPr lang="en-US" sz="1100" dirty="0" smtClean="0">
                <a:solidFill>
                  <a:srgbClr val="C00000"/>
                </a:solidFill>
              </a:rPr>
              <a:t> </a:t>
            </a:r>
            <a:r>
              <a:rPr lang="en-US" sz="1100" dirty="0" err="1" smtClean="0">
                <a:solidFill>
                  <a:srgbClr val="C00000"/>
                </a:solidFill>
              </a:rPr>
              <a:t>dan</a:t>
            </a:r>
            <a:r>
              <a:rPr lang="en-US" sz="1100" dirty="0" smtClean="0">
                <a:solidFill>
                  <a:srgbClr val="C00000"/>
                </a:solidFill>
              </a:rPr>
              <a:t> </a:t>
            </a:r>
            <a:r>
              <a:rPr lang="en-US" sz="1100" dirty="0" err="1" smtClean="0">
                <a:solidFill>
                  <a:srgbClr val="C00000"/>
                </a:solidFill>
              </a:rPr>
              <a:t>Inovasi</a:t>
            </a:r>
            <a:r>
              <a:rPr lang="en-US" sz="1100" dirty="0" smtClean="0">
                <a:solidFill>
                  <a:srgbClr val="C00000"/>
                </a:solidFill>
              </a:rPr>
              <a:t>)</a:t>
            </a:r>
          </a:p>
          <a:p>
            <a:pPr marL="228600" indent="-228600">
              <a:buFont typeface="+mj-lt"/>
              <a:buAutoNum type="alphaLcPeriod"/>
            </a:pPr>
            <a:r>
              <a:rPr lang="en-US" sz="1100" dirty="0" err="1" smtClean="0">
                <a:solidFill>
                  <a:srgbClr val="C00000"/>
                </a:solidFill>
              </a:rPr>
              <a:t>Ketua</a:t>
            </a:r>
            <a:r>
              <a:rPr lang="en-US" sz="1100" dirty="0" smtClean="0">
                <a:solidFill>
                  <a:srgbClr val="C00000"/>
                </a:solidFill>
              </a:rPr>
              <a:t> PTJ </a:t>
            </a:r>
            <a:r>
              <a:rPr lang="en-US" sz="1100" dirty="0" err="1" smtClean="0">
                <a:solidFill>
                  <a:srgbClr val="C00000"/>
                </a:solidFill>
              </a:rPr>
              <a:t>bagi</a:t>
            </a:r>
            <a:r>
              <a:rPr lang="en-US" sz="1100" dirty="0" smtClean="0">
                <a:solidFill>
                  <a:srgbClr val="C00000"/>
                </a:solidFill>
              </a:rPr>
              <a:t> </a:t>
            </a:r>
            <a:r>
              <a:rPr lang="en-US" sz="1100" dirty="0" err="1" smtClean="0">
                <a:solidFill>
                  <a:srgbClr val="C00000"/>
                </a:solidFill>
              </a:rPr>
              <a:t>Perkhidmatan</a:t>
            </a:r>
            <a:r>
              <a:rPr lang="en-US" sz="1100" dirty="0" smtClean="0">
                <a:solidFill>
                  <a:srgbClr val="C00000"/>
                </a:solidFill>
              </a:rPr>
              <a:t> </a:t>
            </a:r>
            <a:r>
              <a:rPr lang="en-US" sz="1100" dirty="0" err="1" smtClean="0">
                <a:solidFill>
                  <a:srgbClr val="C00000"/>
                </a:solidFill>
              </a:rPr>
              <a:t>Sokogan</a:t>
            </a:r>
            <a:r>
              <a:rPr lang="en-US" sz="1100" dirty="0" smtClean="0">
                <a:solidFill>
                  <a:srgbClr val="C00000"/>
                </a:solidFill>
              </a:rPr>
              <a:t> &amp; </a:t>
            </a:r>
            <a:r>
              <a:rPr lang="en-US" sz="1100" dirty="0" err="1" smtClean="0">
                <a:solidFill>
                  <a:srgbClr val="C00000"/>
                </a:solidFill>
              </a:rPr>
              <a:t>Operasi</a:t>
            </a:r>
            <a:r>
              <a:rPr lang="en-US" sz="1100" dirty="0" smtClean="0">
                <a:solidFill>
                  <a:srgbClr val="C00000"/>
                </a:solidFill>
              </a:rPr>
              <a:t> </a:t>
            </a:r>
            <a:r>
              <a:rPr lang="en-US" sz="1100" dirty="0" err="1" smtClean="0">
                <a:solidFill>
                  <a:srgbClr val="C00000"/>
                </a:solidFill>
              </a:rPr>
              <a:t>Perkhidmatan</a:t>
            </a:r>
            <a:r>
              <a:rPr lang="en-US" sz="1100" dirty="0" smtClean="0">
                <a:solidFill>
                  <a:srgbClr val="C00000"/>
                </a:solidFill>
              </a:rPr>
              <a:t> </a:t>
            </a:r>
            <a:r>
              <a:rPr lang="en-US" sz="1100" dirty="0" err="1" smtClean="0">
                <a:solidFill>
                  <a:srgbClr val="C00000"/>
                </a:solidFill>
              </a:rPr>
              <a:t>Sokongan</a:t>
            </a:r>
            <a:endParaRPr lang="en-US" sz="1100" u="sng" dirty="0" smtClean="0"/>
          </a:p>
          <a:p>
            <a:r>
              <a:rPr lang="en-US" sz="1100" u="sng" dirty="0" err="1" smtClean="0"/>
              <a:t>Setiausaha</a:t>
            </a:r>
            <a:r>
              <a:rPr lang="en-US" sz="1100" u="sng" dirty="0" smtClean="0"/>
              <a:t>:</a:t>
            </a:r>
          </a:p>
          <a:p>
            <a:r>
              <a:rPr lang="en-US" sz="1100" dirty="0" err="1" smtClean="0">
                <a:solidFill>
                  <a:srgbClr val="0070C0"/>
                </a:solidFill>
              </a:rPr>
              <a:t>Pegawai</a:t>
            </a:r>
            <a:r>
              <a:rPr lang="en-US" sz="1100" dirty="0" smtClean="0">
                <a:solidFill>
                  <a:srgbClr val="0070C0"/>
                </a:solidFill>
              </a:rPr>
              <a:t> yang </a:t>
            </a:r>
            <a:r>
              <a:rPr lang="en-US" sz="1100" dirty="0" err="1" smtClean="0">
                <a:solidFill>
                  <a:srgbClr val="0070C0"/>
                </a:solidFill>
              </a:rPr>
              <a:t>dilantik</a:t>
            </a:r>
            <a:r>
              <a:rPr lang="en-US" sz="1100" dirty="0" smtClean="0">
                <a:solidFill>
                  <a:srgbClr val="0070C0"/>
                </a:solidFill>
              </a:rPr>
              <a:t> </a:t>
            </a:r>
            <a:r>
              <a:rPr lang="en-US" sz="1100" dirty="0" err="1" smtClean="0">
                <a:solidFill>
                  <a:srgbClr val="0070C0"/>
                </a:solidFill>
              </a:rPr>
              <a:t>oleh</a:t>
            </a:r>
            <a:r>
              <a:rPr lang="en-US" sz="1100" dirty="0" smtClean="0">
                <a:solidFill>
                  <a:srgbClr val="0070C0"/>
                </a:solidFill>
              </a:rPr>
              <a:t> TWP/</a:t>
            </a:r>
            <a:r>
              <a:rPr lang="en-US" sz="1100" dirty="0" err="1" smtClean="0">
                <a:solidFill>
                  <a:srgbClr val="0070C0"/>
                </a:solidFill>
              </a:rPr>
              <a:t>Ketua</a:t>
            </a:r>
            <a:r>
              <a:rPr lang="en-US" sz="1100" dirty="0" smtClean="0">
                <a:solidFill>
                  <a:srgbClr val="0070C0"/>
                </a:solidFill>
              </a:rPr>
              <a:t> PTJ &amp;</a:t>
            </a:r>
          </a:p>
          <a:p>
            <a:r>
              <a:rPr lang="en-US" sz="1100" dirty="0" err="1" smtClean="0">
                <a:solidFill>
                  <a:srgbClr val="0070C0"/>
                </a:solidFill>
              </a:rPr>
              <a:t>Ahli</a:t>
            </a:r>
            <a:r>
              <a:rPr lang="en-US" sz="1100" dirty="0">
                <a:solidFill>
                  <a:srgbClr val="0070C0"/>
                </a:solidFill>
              </a:rPr>
              <a:t> </a:t>
            </a:r>
            <a:r>
              <a:rPr lang="en-US" sz="1100" dirty="0" smtClean="0">
                <a:solidFill>
                  <a:srgbClr val="0070C0"/>
                </a:solidFill>
              </a:rPr>
              <a:t>   (</a:t>
            </a:r>
            <a:r>
              <a:rPr lang="en-US" sz="1100" dirty="0" err="1" smtClean="0">
                <a:solidFill>
                  <a:srgbClr val="0070C0"/>
                </a:solidFill>
              </a:rPr>
              <a:t>Pegawai</a:t>
            </a:r>
            <a:r>
              <a:rPr lang="en-US" sz="1100" dirty="0" smtClean="0">
                <a:solidFill>
                  <a:srgbClr val="0070C0"/>
                </a:solidFill>
              </a:rPr>
              <a:t> PTJ yang </a:t>
            </a:r>
            <a:r>
              <a:rPr lang="en-US" sz="1100" dirty="0" err="1" smtClean="0">
                <a:solidFill>
                  <a:srgbClr val="0070C0"/>
                </a:solidFill>
              </a:rPr>
              <a:t>terlibat</a:t>
            </a:r>
            <a:r>
              <a:rPr lang="en-US" sz="1100" dirty="0" smtClean="0">
                <a:solidFill>
                  <a:srgbClr val="0070C0"/>
                </a:solidFill>
              </a:rPr>
              <a:t> </a:t>
            </a:r>
            <a:r>
              <a:rPr lang="en-US" sz="1100" dirty="0" err="1" smtClean="0">
                <a:solidFill>
                  <a:srgbClr val="0070C0"/>
                </a:solidFill>
              </a:rPr>
              <a:t>dengan</a:t>
            </a:r>
            <a:r>
              <a:rPr lang="en-US" sz="1100" dirty="0" smtClean="0">
                <a:solidFill>
                  <a:srgbClr val="0070C0"/>
                </a:solidFill>
              </a:rPr>
              <a:t> proses) </a:t>
            </a:r>
            <a:endParaRPr lang="en-US" sz="1100" dirty="0">
              <a:solidFill>
                <a:srgbClr val="0070C0"/>
              </a:solidFill>
            </a:endParaRPr>
          </a:p>
        </p:txBody>
      </p:sp>
      <p:sp>
        <p:nvSpPr>
          <p:cNvPr id="50" name="Rectangle 29"/>
          <p:cNvSpPr>
            <a:spLocks noChangeArrowheads="1"/>
          </p:cNvSpPr>
          <p:nvPr/>
        </p:nvSpPr>
        <p:spPr bwMode="auto">
          <a:xfrm>
            <a:off x="4519746" y="812643"/>
            <a:ext cx="2834062" cy="1070111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MESYUARAT JAWATANKUASA KAJIAN</a:t>
            </a:r>
            <a:r>
              <a:rPr kumimoji="0" lang="ms-MY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SEMULA PENGURUSAN (MKSP)</a:t>
            </a:r>
            <a:endParaRPr kumimoji="0" lang="ms-MY" sz="3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8"/>
          <p:cNvSpPr>
            <a:spLocks noChangeArrowheads="1"/>
          </p:cNvSpPr>
          <p:nvPr/>
        </p:nvSpPr>
        <p:spPr bwMode="auto">
          <a:xfrm>
            <a:off x="2392436" y="3593488"/>
            <a:ext cx="2041637" cy="507137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JAWATANKUASA KERJA ISMS </a:t>
            </a:r>
            <a:endParaRPr kumimoji="0" lang="ms-MY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8"/>
          <p:cNvSpPr>
            <a:spLocks noChangeArrowheads="1"/>
          </p:cNvSpPr>
          <p:nvPr/>
        </p:nvSpPr>
        <p:spPr bwMode="auto">
          <a:xfrm>
            <a:off x="7762099" y="3680139"/>
            <a:ext cx="2244725" cy="481243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JAWATANKUASA KERJA EMS </a:t>
            </a:r>
            <a:endParaRPr kumimoji="0" lang="ms-MY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28"/>
          <p:cNvSpPr>
            <a:spLocks noChangeArrowheads="1"/>
          </p:cNvSpPr>
          <p:nvPr/>
        </p:nvSpPr>
        <p:spPr bwMode="auto">
          <a:xfrm>
            <a:off x="3739705" y="1966811"/>
            <a:ext cx="1275665" cy="5612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JAWATANKUASA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ms-MY" sz="10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PENILAIAN KEPATUHAN</a:t>
            </a:r>
            <a:endParaRPr kumimoji="0" lang="ms-MY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24"/>
          <p:cNvSpPr>
            <a:spLocks noChangeArrowheads="1"/>
          </p:cNvSpPr>
          <p:nvPr/>
        </p:nvSpPr>
        <p:spPr bwMode="auto">
          <a:xfrm>
            <a:off x="7030675" y="1992735"/>
            <a:ext cx="1500198" cy="595900"/>
          </a:xfrm>
          <a:prstGeom prst="rect">
            <a:avLst/>
          </a:prstGeom>
          <a:solidFill>
            <a:srgbClr val="FF5353"/>
          </a:solidFill>
          <a:ln w="28575">
            <a:solidFill>
              <a:srgbClr val="C00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 smtClean="0">
                <a:solidFill>
                  <a:schemeClr val="tx1"/>
                </a:solidFill>
                <a:latin typeface="Calibri" pitchFamily="34" charset="0"/>
              </a:rPr>
              <a:t>JKUASA KERJA PENGURUSAN RISIKO UNIVERSITI</a:t>
            </a:r>
            <a:endParaRPr lang="ms-MY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050882" y="2111578"/>
            <a:ext cx="1979793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53808" y="1121735"/>
            <a:ext cx="1177065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8543822" y="1035751"/>
            <a:ext cx="142051" cy="144365"/>
          </a:xfrm>
          <a:prstGeom prst="ellipse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0" name="Oval 59"/>
          <p:cNvSpPr/>
          <p:nvPr/>
        </p:nvSpPr>
        <p:spPr>
          <a:xfrm>
            <a:off x="3589860" y="2713001"/>
            <a:ext cx="142051" cy="144365"/>
          </a:xfrm>
          <a:prstGeom prst="ellipse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11" y="95306"/>
            <a:ext cx="1677910" cy="74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1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507" y="4855"/>
            <a:ext cx="12154593" cy="6533475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3541333" y="4049718"/>
            <a:ext cx="353771" cy="4719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pic>
        <p:nvPicPr>
          <p:cNvPr id="49" name="Content Placeholder 4" descr="Inner-UPM-Template_Option-1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8" y="6352674"/>
            <a:ext cx="8447235" cy="5053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63" y="3083468"/>
            <a:ext cx="981541" cy="792549"/>
          </a:xfrm>
          <a:prstGeom prst="rect">
            <a:avLst/>
          </a:prstGeom>
        </p:spPr>
      </p:pic>
      <p:sp>
        <p:nvSpPr>
          <p:cNvPr id="56" name="Round Diagonal Corner Rectangle 55"/>
          <p:cNvSpPr/>
          <p:nvPr/>
        </p:nvSpPr>
        <p:spPr>
          <a:xfrm>
            <a:off x="1625369" y="3377491"/>
            <a:ext cx="932013" cy="60763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F14124"/>
            </a:contourClr>
          </a:sp3d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050" b="0" kern="0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Tahun 2010</a:t>
            </a:r>
          </a:p>
        </p:txBody>
      </p:sp>
      <p:sp>
        <p:nvSpPr>
          <p:cNvPr id="58" name="Round Diagonal Corner Rectangle 57"/>
          <p:cNvSpPr/>
          <p:nvPr/>
        </p:nvSpPr>
        <p:spPr>
          <a:xfrm>
            <a:off x="3109280" y="3271593"/>
            <a:ext cx="881346" cy="60442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F14124"/>
            </a:contourClr>
          </a:sp3d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050" b="0" kern="0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Tahun 2011</a:t>
            </a:r>
          </a:p>
        </p:txBody>
      </p:sp>
      <p:grpSp>
        <p:nvGrpSpPr>
          <p:cNvPr id="62" name="Group 61"/>
          <p:cNvGrpSpPr>
            <a:grpSpLocks/>
          </p:cNvGrpSpPr>
          <p:nvPr/>
        </p:nvGrpSpPr>
        <p:grpSpPr bwMode="auto">
          <a:xfrm>
            <a:off x="378120" y="3860054"/>
            <a:ext cx="967123" cy="830998"/>
            <a:chOff x="-1098075" y="972695"/>
            <a:chExt cx="4333498" cy="209962"/>
          </a:xfrm>
        </p:grpSpPr>
        <p:sp>
          <p:nvSpPr>
            <p:cNvPr id="63" name="TextBox 12"/>
            <p:cNvSpPr txBox="1">
              <a:spLocks noChangeArrowheads="1"/>
            </p:cNvSpPr>
            <p:nvPr/>
          </p:nvSpPr>
          <p:spPr bwMode="auto">
            <a:xfrm>
              <a:off x="-1098075" y="972695"/>
              <a:ext cx="3462446" cy="209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rgbClr val="3333C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rgbClr val="3333C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rgbClr val="3333C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rgbClr val="3333C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rgbClr val="3333C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200" b="1" kern="1200">
                  <a:solidFill>
                    <a:srgbClr val="3333C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200" b="1" kern="1200">
                  <a:solidFill>
                    <a:srgbClr val="3333C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200" b="1" kern="1200">
                  <a:solidFill>
                    <a:srgbClr val="3333C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200" b="1" kern="1200">
                  <a:solidFill>
                    <a:srgbClr val="3333C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ms-MY" sz="1200" kern="0" dirty="0">
                  <a:solidFill>
                    <a:srgbClr val="C00000"/>
                  </a:solidFill>
                  <a:latin typeface="Calibri" pitchFamily="34" charset="0"/>
                  <a:cs typeface="Arial" charset="0"/>
                </a:rPr>
                <a:t>Sijil setiap </a:t>
              </a:r>
              <a:r>
                <a:rPr lang="ms-MY" sz="1200" kern="0" dirty="0" smtClean="0">
                  <a:solidFill>
                    <a:srgbClr val="C00000"/>
                  </a:solidFill>
                  <a:latin typeface="Calibri" pitchFamily="34" charset="0"/>
                  <a:cs typeface="Arial" charset="0"/>
                </a:rPr>
                <a:t>PTJ (28 SIJIL)</a:t>
              </a:r>
              <a:endParaRPr lang="ms-MY" sz="1200" kern="0" dirty="0">
                <a:solidFill>
                  <a:srgbClr val="C00000"/>
                </a:solidFill>
                <a:latin typeface="Calibri" pitchFamily="34" charset="0"/>
                <a:cs typeface="Arial" charset="0"/>
              </a:endParaRPr>
            </a:p>
          </p:txBody>
        </p:sp>
        <p:cxnSp>
          <p:nvCxnSpPr>
            <p:cNvPr id="64" name="Straight Arrow Connector 63"/>
            <p:cNvCxnSpPr>
              <a:cxnSpLocks noChangeShapeType="1"/>
            </p:cNvCxnSpPr>
            <p:nvPr/>
          </p:nvCxnSpPr>
          <p:spPr bwMode="auto">
            <a:xfrm>
              <a:off x="1864056" y="1094196"/>
              <a:ext cx="1371367" cy="1589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</p:grpSp>
      <p:sp>
        <p:nvSpPr>
          <p:cNvPr id="65" name="TextBox 16"/>
          <p:cNvSpPr txBox="1">
            <a:spLocks noChangeArrowheads="1"/>
          </p:cNvSpPr>
          <p:nvPr/>
        </p:nvSpPr>
        <p:spPr bwMode="auto">
          <a:xfrm>
            <a:off x="1508044" y="3962423"/>
            <a:ext cx="118724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200" u="sng" kern="0" dirty="0">
                <a:solidFill>
                  <a:srgbClr val="C00000"/>
                </a:solidFill>
                <a:latin typeface="Calibri" pitchFamily="34" charset="0"/>
              </a:rPr>
              <a:t>Cadangan 1 Sijil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200" kern="0" dirty="0">
                <a:solidFill>
                  <a:srgbClr val="C00000"/>
                </a:solidFill>
                <a:latin typeface="Calibri" pitchFamily="34" charset="0"/>
              </a:rPr>
              <a:t>Gabungan 28 sijil dan penambahan 4 PTJ yang belum mendapat pensijilan</a:t>
            </a:r>
          </a:p>
        </p:txBody>
      </p:sp>
      <p:sp>
        <p:nvSpPr>
          <p:cNvPr id="66" name="TextBox 12"/>
          <p:cNvSpPr txBox="1">
            <a:spLocks noChangeArrowheads="1"/>
          </p:cNvSpPr>
          <p:nvPr/>
        </p:nvSpPr>
        <p:spPr bwMode="auto">
          <a:xfrm>
            <a:off x="2932843" y="3939222"/>
            <a:ext cx="1429319" cy="216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050" u="sng" kern="0" dirty="0">
                <a:solidFill>
                  <a:srgbClr val="C00000"/>
                </a:solidFill>
                <a:latin typeface="Calibri" pitchFamily="34" charset="0"/>
              </a:rPr>
              <a:t>Gabungan 1 Sijil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200" kern="0" dirty="0">
                <a:solidFill>
                  <a:srgbClr val="C00000"/>
                </a:solidFill>
                <a:latin typeface="Calibri" pitchFamily="34" charset="0"/>
              </a:rPr>
              <a:t>Mendapat Pensijilan pada 27/12/2011 </a:t>
            </a:r>
            <a:endParaRPr lang="ms-MY" sz="1200" kern="0" dirty="0" smtClean="0">
              <a:solidFill>
                <a:srgbClr val="C00000"/>
              </a:solidFill>
              <a:latin typeface="Calibri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ms-MY" sz="1050" b="0" kern="0" dirty="0">
              <a:solidFill>
                <a:srgbClr val="C00000"/>
              </a:solidFill>
              <a:latin typeface="Calibri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100" b="0" kern="0" dirty="0" smtClean="0">
                <a:solidFill>
                  <a:srgbClr val="C00000"/>
                </a:solidFill>
                <a:latin typeface="Calibri" pitchFamily="34" charset="0"/>
              </a:rPr>
              <a:t>Pensijilan </a:t>
            </a:r>
            <a:r>
              <a:rPr lang="ms-MY" sz="1100" b="0" kern="0" dirty="0">
                <a:solidFill>
                  <a:srgbClr val="C00000"/>
                </a:solidFill>
                <a:latin typeface="Calibri" pitchFamily="34" charset="0"/>
              </a:rPr>
              <a:t>Semula kerana menggunakan nombor sijil </a:t>
            </a:r>
            <a:r>
              <a:rPr lang="ms-MY" sz="1100" kern="0" dirty="0">
                <a:solidFill>
                  <a:srgbClr val="C00000"/>
                </a:solidFill>
                <a:latin typeface="Calibri" pitchFamily="34" charset="0"/>
              </a:rPr>
              <a:t>AR2020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100" b="0" kern="0" dirty="0">
                <a:solidFill>
                  <a:srgbClr val="C00000"/>
                </a:solidFill>
                <a:latin typeface="Calibri" pitchFamily="34" charset="0"/>
              </a:rPr>
              <a:t>(milik Fakulti Perubatan Veterinar)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ms-MY" sz="1200" kern="0" dirty="0">
              <a:solidFill>
                <a:srgbClr val="C00000"/>
              </a:solidFill>
              <a:latin typeface="Calibri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ms-MY" sz="1050" b="0" kern="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7" name="Round Diagonal Corner Rectangle 66"/>
          <p:cNvSpPr/>
          <p:nvPr/>
        </p:nvSpPr>
        <p:spPr>
          <a:xfrm>
            <a:off x="4350725" y="2957009"/>
            <a:ext cx="844841" cy="63796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F14124"/>
            </a:contourClr>
          </a:sp3d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050" b="0" kern="0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Tahun 2012</a:t>
            </a:r>
          </a:p>
        </p:txBody>
      </p:sp>
      <p:sp>
        <p:nvSpPr>
          <p:cNvPr id="68" name="Round Diagonal Corner Rectangle 67"/>
          <p:cNvSpPr/>
          <p:nvPr/>
        </p:nvSpPr>
        <p:spPr>
          <a:xfrm>
            <a:off x="5606411" y="2759023"/>
            <a:ext cx="878685" cy="72243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F14124"/>
            </a:contourClr>
          </a:sp3d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050" b="0" kern="0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Tahun 2013</a:t>
            </a:r>
          </a:p>
        </p:txBody>
      </p:sp>
      <p:sp>
        <p:nvSpPr>
          <p:cNvPr id="69" name="Round Diagonal Corner Rectangle 68"/>
          <p:cNvSpPr/>
          <p:nvPr/>
        </p:nvSpPr>
        <p:spPr>
          <a:xfrm>
            <a:off x="6771462" y="2533976"/>
            <a:ext cx="943258" cy="72165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F14124"/>
            </a:contourClr>
          </a:sp3d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000" b="0" kern="0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Tahun 2014</a:t>
            </a:r>
          </a:p>
        </p:txBody>
      </p:sp>
      <p:sp>
        <p:nvSpPr>
          <p:cNvPr id="70" name="Round Diagonal Corner Rectangle 69"/>
          <p:cNvSpPr/>
          <p:nvPr/>
        </p:nvSpPr>
        <p:spPr>
          <a:xfrm>
            <a:off x="8151628" y="2759810"/>
            <a:ext cx="943258" cy="72165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F14124"/>
            </a:contourClr>
          </a:sp3d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200" b="0" kern="0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Tahun 2015</a:t>
            </a:r>
          </a:p>
        </p:txBody>
      </p:sp>
      <p:sp>
        <p:nvSpPr>
          <p:cNvPr id="71" name="Round Diagonal Corner Rectangle 70"/>
          <p:cNvSpPr/>
          <p:nvPr/>
        </p:nvSpPr>
        <p:spPr>
          <a:xfrm>
            <a:off x="9308662" y="3102959"/>
            <a:ext cx="943258" cy="72165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F14124"/>
            </a:contourClr>
          </a:sp3d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200" b="0" kern="0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Tahun </a:t>
            </a:r>
            <a:r>
              <a:rPr lang="ms-MY" sz="1200" b="0" kern="0" dirty="0" smtClean="0">
                <a:solidFill>
                  <a:schemeClr val="bg1"/>
                </a:solidFill>
                <a:latin typeface="Arial Black" pitchFamily="34" charset="0"/>
                <a:cs typeface="+mn-cs"/>
              </a:rPr>
              <a:t>2016</a:t>
            </a:r>
            <a:endParaRPr lang="ms-MY" sz="1200" b="0" kern="0" dirty="0">
              <a:solidFill>
                <a:schemeClr val="bg1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73" name="TextBox 12"/>
          <p:cNvSpPr txBox="1">
            <a:spLocks noChangeArrowheads="1"/>
          </p:cNvSpPr>
          <p:nvPr/>
        </p:nvSpPr>
        <p:spPr bwMode="auto">
          <a:xfrm>
            <a:off x="4240963" y="3626313"/>
            <a:ext cx="10392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200" kern="0" dirty="0">
                <a:solidFill>
                  <a:srgbClr val="C00000"/>
                </a:solidFill>
                <a:latin typeface="Calibri" pitchFamily="34" charset="0"/>
              </a:rPr>
              <a:t>Melepasi Audit Pensijilan Semula </a:t>
            </a:r>
            <a:endParaRPr lang="ms-MY" sz="1200" b="0" kern="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4" name="TextBox 12"/>
          <p:cNvSpPr txBox="1">
            <a:spLocks noChangeArrowheads="1"/>
          </p:cNvSpPr>
          <p:nvPr/>
        </p:nvSpPr>
        <p:spPr bwMode="auto">
          <a:xfrm>
            <a:off x="5358366" y="3567232"/>
            <a:ext cx="1243766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100" kern="0" dirty="0">
                <a:solidFill>
                  <a:srgbClr val="C00000"/>
                </a:solidFill>
                <a:latin typeface="Calibri" pitchFamily="34" charset="0"/>
              </a:rPr>
              <a:t>Melepasi Audit Pemantauan 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ms-MY" sz="1100" u="sng" kern="0" dirty="0" smtClean="0">
              <a:solidFill>
                <a:srgbClr val="C00000"/>
              </a:solidFill>
              <a:latin typeface="Calibri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100" u="sng" kern="0" dirty="0" smtClean="0">
                <a:solidFill>
                  <a:srgbClr val="C00000"/>
                </a:solidFill>
                <a:latin typeface="Calibri" pitchFamily="34" charset="0"/>
              </a:rPr>
              <a:t>Penambahan </a:t>
            </a:r>
            <a:r>
              <a:rPr lang="ms-MY" sz="1100" u="sng" kern="0" dirty="0">
                <a:solidFill>
                  <a:srgbClr val="C00000"/>
                </a:solidFill>
                <a:latin typeface="Calibri" pitchFamily="34" charset="0"/>
              </a:rPr>
              <a:t>Entiti</a:t>
            </a:r>
          </a:p>
          <a:p>
            <a:pPr marL="132195" indent="-132195" algn="ctr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ms-MY" sz="1100" kern="0" dirty="0">
                <a:solidFill>
                  <a:srgbClr val="C00000"/>
                </a:solidFill>
                <a:latin typeface="Calibri" pitchFamily="34" charset="0"/>
              </a:rPr>
              <a:t>Pusat Pengimejan Diagnostik Nuklear</a:t>
            </a:r>
          </a:p>
          <a:p>
            <a:pPr marL="132195" indent="-132195" algn="ctr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ms-MY" sz="1100" kern="0" dirty="0">
                <a:solidFill>
                  <a:srgbClr val="C00000"/>
                </a:solidFill>
                <a:latin typeface="Calibri" pitchFamily="34" charset="0"/>
              </a:rPr>
              <a:t>Pusat Sumber dan Pendidikan Kanser</a:t>
            </a:r>
          </a:p>
          <a:p>
            <a:pPr marL="132195" indent="-132195" algn="ctr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ms-MY" sz="1100" kern="0" dirty="0">
                <a:solidFill>
                  <a:srgbClr val="C00000"/>
                </a:solidFill>
                <a:latin typeface="Calibri" pitchFamily="34" charset="0"/>
              </a:rPr>
              <a:t>Pejabat Penasihat Undang-Undang</a:t>
            </a:r>
          </a:p>
          <a:p>
            <a:pPr marL="132195" indent="-132195" algn="ctr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ms-MY" sz="1100" kern="0" dirty="0">
                <a:solidFill>
                  <a:srgbClr val="C00000"/>
                </a:solidFill>
                <a:latin typeface="Calibri" pitchFamily="34" charset="0"/>
              </a:rPr>
              <a:t>Putra Science Park</a:t>
            </a:r>
          </a:p>
        </p:txBody>
      </p:sp>
      <p:sp>
        <p:nvSpPr>
          <p:cNvPr id="75" name="TextBox 12"/>
          <p:cNvSpPr txBox="1">
            <a:spLocks noChangeArrowheads="1"/>
          </p:cNvSpPr>
          <p:nvPr/>
        </p:nvSpPr>
        <p:spPr bwMode="auto">
          <a:xfrm>
            <a:off x="6719853" y="3329512"/>
            <a:ext cx="10210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200" kern="0" dirty="0">
                <a:solidFill>
                  <a:srgbClr val="C00000"/>
                </a:solidFill>
                <a:latin typeface="Calibri" pitchFamily="34" charset="0"/>
              </a:rPr>
              <a:t>Melepasi Audit Pemantauan 2</a:t>
            </a:r>
            <a:endParaRPr lang="ms-MY" sz="1200" b="0" kern="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6" name="TextBox 12"/>
          <p:cNvSpPr txBox="1">
            <a:spLocks noChangeArrowheads="1"/>
          </p:cNvSpPr>
          <p:nvPr/>
        </p:nvSpPr>
        <p:spPr bwMode="auto">
          <a:xfrm>
            <a:off x="7939913" y="3593777"/>
            <a:ext cx="1262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200" kern="0" dirty="0">
                <a:solidFill>
                  <a:srgbClr val="C00000"/>
                </a:solidFill>
                <a:latin typeface="Calibri" pitchFamily="34" charset="0"/>
              </a:rPr>
              <a:t>Audit Pensijilan Semula</a:t>
            </a:r>
          </a:p>
        </p:txBody>
      </p:sp>
      <p:sp>
        <p:nvSpPr>
          <p:cNvPr id="77" name="Rectangle 76"/>
          <p:cNvSpPr/>
          <p:nvPr/>
        </p:nvSpPr>
        <p:spPr>
          <a:xfrm>
            <a:off x="9139731" y="3845925"/>
            <a:ext cx="1191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ms-MY" sz="1200" b="1" kern="0" dirty="0">
                <a:solidFill>
                  <a:srgbClr val="C00000"/>
                </a:solidFill>
                <a:latin typeface="Calibri" pitchFamily="34" charset="0"/>
              </a:rPr>
              <a:t>Melepasi Audit </a:t>
            </a:r>
            <a:endParaRPr lang="ms-MY" sz="1200" b="1" kern="0" dirty="0" smtClean="0">
              <a:solidFill>
                <a:srgbClr val="C00000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ms-MY" sz="1200" b="1" kern="0" dirty="0" smtClean="0">
                <a:solidFill>
                  <a:srgbClr val="C00000"/>
                </a:solidFill>
                <a:latin typeface="Calibri" pitchFamily="34" charset="0"/>
              </a:rPr>
              <a:t>Pemantauan </a:t>
            </a:r>
            <a:r>
              <a:rPr lang="ms-MY" sz="1200" b="1" kern="0" dirty="0">
                <a:solidFill>
                  <a:srgbClr val="C0000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0306021" y="2493899"/>
            <a:ext cx="1717137" cy="835613"/>
          </a:xfrm>
          <a:prstGeom prst="rect">
            <a:avLst/>
          </a:prstGeom>
          <a:ln w="19050"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Peralihan</a:t>
            </a: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15000"/>
              </a:lnSpc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</a:t>
            </a:r>
            <a:r>
              <a:rPr lang="en-U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baharu</a:t>
            </a: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15000"/>
              </a:lnSpc>
              <a:defRPr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 ISO 9001:2015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0618449" y="4240460"/>
            <a:ext cx="13656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ms-MY" sz="1200" b="1" kern="0" dirty="0" smtClean="0">
                <a:solidFill>
                  <a:srgbClr val="C00000"/>
                </a:solidFill>
                <a:latin typeface="Calibri" pitchFamily="34" charset="0"/>
              </a:rPr>
              <a:t>Audit </a:t>
            </a:r>
          </a:p>
          <a:p>
            <a:pPr algn="ctr">
              <a:defRPr/>
            </a:pPr>
            <a:r>
              <a:rPr lang="ms-MY" sz="1200" b="1" kern="0" dirty="0" smtClean="0">
                <a:solidFill>
                  <a:srgbClr val="C00000"/>
                </a:solidFill>
                <a:latin typeface="Calibri" pitchFamily="34" charset="0"/>
              </a:rPr>
              <a:t>Pemantauan 2</a:t>
            </a:r>
          </a:p>
          <a:p>
            <a:pPr algn="ctr"/>
            <a:r>
              <a:rPr lang="en-MY" sz="1200" b="1" dirty="0">
                <a:solidFill>
                  <a:srgbClr val="C00000"/>
                </a:solidFill>
              </a:rPr>
              <a:t>11 – 15, 18 – 20 &amp;</a:t>
            </a:r>
          </a:p>
          <a:p>
            <a:pPr algn="ctr"/>
            <a:r>
              <a:rPr lang="en-MY" sz="1200" b="1" dirty="0">
                <a:solidFill>
                  <a:srgbClr val="C00000"/>
                </a:solidFill>
              </a:rPr>
              <a:t>25 – 26 </a:t>
            </a:r>
            <a:r>
              <a:rPr lang="en-MY" sz="1200" b="1" dirty="0" smtClean="0">
                <a:solidFill>
                  <a:srgbClr val="C00000"/>
                </a:solidFill>
              </a:rPr>
              <a:t>SEPT. 2017</a:t>
            </a:r>
            <a:endParaRPr lang="ms-MY" sz="1200" b="1" kern="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902386" y="2197088"/>
            <a:ext cx="1555104" cy="72943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Peralihan</a:t>
            </a:r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Standard:</a:t>
            </a:r>
          </a:p>
          <a:p>
            <a:pPr algn="ctr">
              <a:lnSpc>
                <a:spcPct val="115000"/>
              </a:lnSpc>
              <a:defRPr/>
            </a:pP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 ISO 9001:2000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t="-3214" r="-567" b="29925"/>
          <a:stretch/>
        </p:blipFill>
        <p:spPr>
          <a:xfrm>
            <a:off x="9259234" y="-8529"/>
            <a:ext cx="2901090" cy="1661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5" name="Rectangle 84"/>
          <p:cNvSpPr/>
          <p:nvPr/>
        </p:nvSpPr>
        <p:spPr>
          <a:xfrm>
            <a:off x="1998103" y="371911"/>
            <a:ext cx="937890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ms-MY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  <a:r>
              <a:rPr lang="ms-MY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Pengekalan </a:t>
            </a:r>
            <a:r>
              <a:rPr lang="ms-MY" sz="2000" b="1" dirty="0">
                <a:latin typeface="Arial" panose="020B0604020202020204" pitchFamily="34" charset="0"/>
                <a:cs typeface="Arial" panose="020B0604020202020204" pitchFamily="34" charset="0"/>
              </a:rPr>
              <a:t>Pensijilan Sistem </a:t>
            </a:r>
            <a:r>
              <a:rPr lang="ms-MY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Pengurusan Kualiti (QMS) ISO 9001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0840" y="1398606"/>
            <a:ext cx="1047500" cy="104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1568193" y="2849128"/>
            <a:ext cx="172336" cy="165613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7" name="Oval 36"/>
          <p:cNvSpPr/>
          <p:nvPr/>
        </p:nvSpPr>
        <p:spPr>
          <a:xfrm>
            <a:off x="10446113" y="3264295"/>
            <a:ext cx="172336" cy="165613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Freeform 6"/>
          <p:cNvSpPr/>
          <p:nvPr/>
        </p:nvSpPr>
        <p:spPr>
          <a:xfrm>
            <a:off x="1268868" y="3014741"/>
            <a:ext cx="356501" cy="285844"/>
          </a:xfrm>
          <a:custGeom>
            <a:avLst/>
            <a:gdLst>
              <a:gd name="connsiteX0" fmla="*/ 0 w 256755"/>
              <a:gd name="connsiteY0" fmla="*/ 222466 h 236154"/>
              <a:gd name="connsiteX1" fmla="*/ 181232 w 256755"/>
              <a:gd name="connsiteY1" fmla="*/ 214228 h 236154"/>
              <a:gd name="connsiteX2" fmla="*/ 255373 w 256755"/>
              <a:gd name="connsiteY2" fmla="*/ 16520 h 236154"/>
              <a:gd name="connsiteX3" fmla="*/ 222421 w 256755"/>
              <a:gd name="connsiteY3" fmla="*/ 24758 h 23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755" h="236154">
                <a:moveTo>
                  <a:pt x="0" y="222466"/>
                </a:moveTo>
                <a:cubicBezTo>
                  <a:pt x="69335" y="235509"/>
                  <a:pt x="138670" y="248552"/>
                  <a:pt x="181232" y="214228"/>
                </a:cubicBezTo>
                <a:cubicBezTo>
                  <a:pt x="223794" y="179904"/>
                  <a:pt x="248508" y="48098"/>
                  <a:pt x="255373" y="16520"/>
                </a:cubicBezTo>
                <a:cubicBezTo>
                  <a:pt x="262238" y="-15058"/>
                  <a:pt x="242329" y="4850"/>
                  <a:pt x="222421" y="24758"/>
                </a:cubicBezTo>
              </a:path>
            </a:pathLst>
          </a:cu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426041" y="3021190"/>
            <a:ext cx="0" cy="21796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944" y="239247"/>
            <a:ext cx="1652159" cy="731583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>
          <a:xfrm flipH="1">
            <a:off x="10517059" y="3338245"/>
            <a:ext cx="320297" cy="302921"/>
          </a:xfrm>
          <a:custGeom>
            <a:avLst/>
            <a:gdLst>
              <a:gd name="connsiteX0" fmla="*/ 0 w 256755"/>
              <a:gd name="connsiteY0" fmla="*/ 222466 h 236154"/>
              <a:gd name="connsiteX1" fmla="*/ 181232 w 256755"/>
              <a:gd name="connsiteY1" fmla="*/ 214228 h 236154"/>
              <a:gd name="connsiteX2" fmla="*/ 255373 w 256755"/>
              <a:gd name="connsiteY2" fmla="*/ 16520 h 236154"/>
              <a:gd name="connsiteX3" fmla="*/ 222421 w 256755"/>
              <a:gd name="connsiteY3" fmla="*/ 24758 h 23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755" h="236154">
                <a:moveTo>
                  <a:pt x="0" y="222466"/>
                </a:moveTo>
                <a:cubicBezTo>
                  <a:pt x="69335" y="235509"/>
                  <a:pt x="138670" y="248552"/>
                  <a:pt x="181232" y="214228"/>
                </a:cubicBezTo>
                <a:cubicBezTo>
                  <a:pt x="223794" y="179904"/>
                  <a:pt x="248508" y="48098"/>
                  <a:pt x="255373" y="16520"/>
                </a:cubicBezTo>
                <a:cubicBezTo>
                  <a:pt x="262238" y="-15058"/>
                  <a:pt x="242329" y="4850"/>
                  <a:pt x="222421" y="24758"/>
                </a:cubicBezTo>
              </a:path>
            </a:pathLst>
          </a:cu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2" name="Round Diagonal Corner Rectangle 71"/>
          <p:cNvSpPr/>
          <p:nvPr/>
        </p:nvSpPr>
        <p:spPr>
          <a:xfrm>
            <a:off x="10778975" y="3463784"/>
            <a:ext cx="1104810" cy="72165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F14124"/>
            </a:contourClr>
          </a:sp3d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600" b="0" kern="0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Tahun </a:t>
            </a:r>
            <a:r>
              <a:rPr lang="ms-MY" sz="1600" b="0" kern="0" dirty="0" smtClean="0">
                <a:solidFill>
                  <a:schemeClr val="bg1"/>
                </a:solidFill>
                <a:latin typeface="Arial Black" pitchFamily="34" charset="0"/>
                <a:cs typeface="+mn-cs"/>
              </a:rPr>
              <a:t>2017</a:t>
            </a:r>
            <a:endParaRPr lang="ms-MY" sz="1600" b="0" kern="0" dirty="0">
              <a:solidFill>
                <a:schemeClr val="bg1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9" name="TextBox 12"/>
          <p:cNvSpPr txBox="1">
            <a:spLocks noChangeArrowheads="1"/>
          </p:cNvSpPr>
          <p:nvPr/>
        </p:nvSpPr>
        <p:spPr bwMode="auto">
          <a:xfrm>
            <a:off x="10610211" y="5098462"/>
            <a:ext cx="15418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3333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200" u="sng" kern="0" dirty="0" smtClean="0">
                <a:solidFill>
                  <a:srgbClr val="7030A0"/>
                </a:solidFill>
                <a:latin typeface="Calibri" pitchFamily="34" charset="0"/>
              </a:rPr>
              <a:t>Penambahan </a:t>
            </a:r>
            <a:r>
              <a:rPr lang="ms-MY" sz="1200" u="sng" kern="0" dirty="0">
                <a:solidFill>
                  <a:srgbClr val="7030A0"/>
                </a:solidFill>
                <a:latin typeface="Calibri" pitchFamily="34" charset="0"/>
              </a:rPr>
              <a:t>Entiti</a:t>
            </a:r>
          </a:p>
          <a:p>
            <a:pPr marL="132195" indent="-132195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ms-MY" sz="1200" kern="0" dirty="0" smtClean="0">
                <a:solidFill>
                  <a:srgbClr val="7030A0"/>
                </a:solidFill>
                <a:latin typeface="Calibri" pitchFamily="34" charset="0"/>
              </a:rPr>
              <a:t>Pusat Antarabangsa</a:t>
            </a:r>
          </a:p>
          <a:p>
            <a:pPr marL="132195" indent="-132195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ms-MY" sz="1200" kern="0" dirty="0" smtClean="0">
                <a:solidFill>
                  <a:srgbClr val="7030A0"/>
                </a:solidFill>
                <a:latin typeface="Calibri" pitchFamily="34" charset="0"/>
              </a:rPr>
              <a:t>Pusat Sains Marin</a:t>
            </a:r>
          </a:p>
          <a:p>
            <a:pPr marL="132195" indent="-132195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ms-MY" sz="1200" kern="0" dirty="0" smtClean="0">
                <a:solidFill>
                  <a:srgbClr val="7030A0"/>
                </a:solidFill>
                <a:latin typeface="Calibri" pitchFamily="34" charset="0"/>
              </a:rPr>
              <a:t>Pusat Pemajuan Kompetensi Bahasa</a:t>
            </a:r>
          </a:p>
          <a:p>
            <a:pPr marL="132195" indent="-132195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ms-MY" sz="1200" kern="0" dirty="0" smtClean="0">
                <a:solidFill>
                  <a:srgbClr val="7030A0"/>
                </a:solidFill>
                <a:latin typeface="Calibri" pitchFamily="34" charset="0"/>
              </a:rPr>
              <a:t>Institut Kajian Perladangan</a:t>
            </a:r>
          </a:p>
          <a:p>
            <a:pPr marL="132195" indent="-132195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ms-MY" sz="1200" kern="0" dirty="0" smtClean="0">
                <a:solidFill>
                  <a:srgbClr val="7030A0"/>
                </a:solidFill>
                <a:latin typeface="Calibri" pitchFamily="34" charset="0"/>
              </a:rPr>
              <a:t>WAZAN</a:t>
            </a:r>
            <a:endParaRPr lang="ms-MY" sz="1200" kern="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6" name="Curved Down Arrow 5"/>
          <p:cNvSpPr/>
          <p:nvPr/>
        </p:nvSpPr>
        <p:spPr>
          <a:xfrm>
            <a:off x="764483" y="1421763"/>
            <a:ext cx="976046" cy="618375"/>
          </a:xfrm>
          <a:prstGeom prst="curvedDown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168" y="1632272"/>
            <a:ext cx="949272" cy="5170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 ISO 9001:1994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urved Down Arrow 46"/>
          <p:cNvSpPr/>
          <p:nvPr/>
        </p:nvSpPr>
        <p:spPr>
          <a:xfrm>
            <a:off x="3839097" y="1392662"/>
            <a:ext cx="6894822" cy="1104417"/>
          </a:xfrm>
          <a:prstGeom prst="curvedDown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557382" y="2104754"/>
            <a:ext cx="1708836" cy="83561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Peralihan</a:t>
            </a: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Standard:</a:t>
            </a:r>
          </a:p>
          <a:p>
            <a:pPr algn="ctr">
              <a:lnSpc>
                <a:spcPct val="115000"/>
              </a:lnSpc>
              <a:defRPr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 ISO 9001:2008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368997" y="2871225"/>
            <a:ext cx="172336" cy="165613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2570713" y="3010917"/>
            <a:ext cx="624912" cy="36428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3158354" y="2871224"/>
            <a:ext cx="172336" cy="165613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5" name="Curved Down Arrow 44"/>
          <p:cNvSpPr/>
          <p:nvPr/>
        </p:nvSpPr>
        <p:spPr>
          <a:xfrm>
            <a:off x="2170840" y="1400794"/>
            <a:ext cx="976046" cy="773548"/>
          </a:xfrm>
          <a:prstGeom prst="curvedDown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-8048" t="-5916" r="56657" b="5916"/>
          <a:stretch/>
        </p:blipFill>
        <p:spPr>
          <a:xfrm>
            <a:off x="4097034" y="3025117"/>
            <a:ext cx="1135366" cy="15742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160" t="-546"/>
          <a:stretch/>
        </p:blipFill>
        <p:spPr>
          <a:xfrm>
            <a:off x="8542866" y="1739968"/>
            <a:ext cx="1454577" cy="1582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93368" y="5065412"/>
            <a:ext cx="2480736" cy="1254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471" y="5139267"/>
            <a:ext cx="2499436" cy="1187664"/>
          </a:xfrm>
          <a:prstGeom prst="rect">
            <a:avLst/>
          </a:prstGeom>
        </p:spPr>
      </p:pic>
      <p:pic>
        <p:nvPicPr>
          <p:cNvPr id="7" name="Picture 6" descr="Cover-UPM-Template_Option-1B.jpg"/>
          <p:cNvPicPr>
            <a:picLocks noChangeAspect="1"/>
          </p:cNvPicPr>
          <p:nvPr/>
        </p:nvPicPr>
        <p:blipFill rotWithShape="1">
          <a:blip r:embed="rId4" cstate="print"/>
          <a:srcRect t="94733"/>
          <a:stretch/>
        </p:blipFill>
        <p:spPr>
          <a:xfrm>
            <a:off x="147629" y="6343863"/>
            <a:ext cx="11872601" cy="468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02" y="311830"/>
            <a:ext cx="1652159" cy="7315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0716" y="1155826"/>
            <a:ext cx="2376451" cy="22981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281" y="5139267"/>
            <a:ext cx="2535069" cy="1204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167" y="1651814"/>
            <a:ext cx="3585033" cy="3061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5720476" y="3270038"/>
            <a:ext cx="2398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AR2020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Rectangle 35"/>
          <p:cNvSpPr>
            <a:spLocks noChangeArrowheads="1"/>
          </p:cNvSpPr>
          <p:nvPr/>
        </p:nvSpPr>
        <p:spPr bwMode="auto">
          <a:xfrm>
            <a:off x="2120318" y="423259"/>
            <a:ext cx="300684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ms-MY" sz="2800" b="1" dirty="0" smtClean="0">
                <a:latin typeface="Calibri" panose="020F0502020204030204" pitchFamily="34" charset="0"/>
              </a:rPr>
              <a:t>IT WAS STARTED....</a:t>
            </a:r>
            <a:endParaRPr kumimoji="0" lang="ms-MY" sz="2800" b="1" i="0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91628" y="3751941"/>
            <a:ext cx="21920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AWARDED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96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8624" t="243" b="-1"/>
          <a:stretch/>
        </p:blipFill>
        <p:spPr>
          <a:xfrm>
            <a:off x="44395" y="1194905"/>
            <a:ext cx="2943869" cy="529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856" y="4581732"/>
            <a:ext cx="2314575" cy="1971675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1565804" y="5230324"/>
            <a:ext cx="306053" cy="6289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02" y="311830"/>
            <a:ext cx="1652159" cy="731583"/>
          </a:xfrm>
          <a:prstGeom prst="rect">
            <a:avLst/>
          </a:prstGeom>
        </p:spPr>
      </p:pic>
      <p:sp>
        <p:nvSpPr>
          <p:cNvPr id="8" name="AutoShape 2" descr="Image result for IS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3545431" y="7937"/>
            <a:ext cx="8646569" cy="6850063"/>
          </a:xfrm>
          <a:prstGeom prst="rect">
            <a:avLst/>
          </a:prstGeom>
        </p:spPr>
      </p:pic>
      <p:pic>
        <p:nvPicPr>
          <p:cNvPr id="21" name="Content Placeholder 4" descr="Inner-UPM-Template_Option-1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711" y="6340561"/>
            <a:ext cx="8649729" cy="5174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0218" y="4603881"/>
            <a:ext cx="2228850" cy="2047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2391" y="278827"/>
            <a:ext cx="5291790" cy="1934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1006" y="2737178"/>
            <a:ext cx="2228850" cy="2057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Rectangle 15"/>
          <p:cNvSpPr/>
          <p:nvPr/>
        </p:nvSpPr>
        <p:spPr>
          <a:xfrm>
            <a:off x="1000107" y="4247184"/>
            <a:ext cx="1437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</a:rPr>
              <a:t>NOT</a:t>
            </a:r>
            <a:endParaRPr lang="en-US" sz="5400" b="1" cap="none" spc="0" dirty="0">
              <a:ln w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7576" y="1043413"/>
            <a:ext cx="2365453" cy="10891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07576" y="1965103"/>
            <a:ext cx="1058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&amp;</a:t>
            </a:r>
            <a:endParaRPr lang="en-MY" sz="5400" b="1" dirty="0"/>
          </a:p>
        </p:txBody>
      </p:sp>
    </p:spTree>
    <p:extLst>
      <p:ext uri="{BB962C8B-B14F-4D97-AF65-F5344CB8AC3E}">
        <p14:creationId xmlns:p14="http://schemas.microsoft.com/office/powerpoint/2010/main" val="108922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20597565"/>
              </p:ext>
            </p:extLst>
          </p:nvPr>
        </p:nvGraphicFramePr>
        <p:xfrm>
          <a:off x="6104616" y="442011"/>
          <a:ext cx="3115584" cy="17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73099" y="342644"/>
            <a:ext cx="42668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RECAPS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PENSIJILAN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ISO </a:t>
            </a:r>
            <a:endParaRPr lang="en-MY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4" descr="logo UPM_berilmu berbakti_L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7133" y="342644"/>
            <a:ext cx="1558233" cy="6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7246" y="185256"/>
            <a:ext cx="1075356" cy="15370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33" y="5065621"/>
            <a:ext cx="12174767" cy="1792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842" y="1862192"/>
            <a:ext cx="11730891" cy="3319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39259" y="442011"/>
            <a:ext cx="1322947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3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24" y="36776"/>
            <a:ext cx="1940067" cy="13823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83804" y="5062530"/>
            <a:ext cx="2480736" cy="1254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471" y="5139267"/>
            <a:ext cx="2499436" cy="1187664"/>
          </a:xfrm>
          <a:prstGeom prst="rect">
            <a:avLst/>
          </a:prstGeom>
        </p:spPr>
      </p:pic>
      <p:pic>
        <p:nvPicPr>
          <p:cNvPr id="7" name="Picture 6" descr="Cover-UPM-Template_Option-1B.jpg"/>
          <p:cNvPicPr>
            <a:picLocks noChangeAspect="1"/>
          </p:cNvPicPr>
          <p:nvPr/>
        </p:nvPicPr>
        <p:blipFill rotWithShape="1">
          <a:blip r:embed="rId4" cstate="print"/>
          <a:srcRect t="94733"/>
          <a:stretch/>
        </p:blipFill>
        <p:spPr>
          <a:xfrm>
            <a:off x="0" y="6380474"/>
            <a:ext cx="12176091" cy="468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02" y="311830"/>
            <a:ext cx="1652159" cy="7315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379" y="3750733"/>
            <a:ext cx="1321495" cy="1277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8201" y="1160139"/>
            <a:ext cx="9999132" cy="3908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526" y="5129385"/>
            <a:ext cx="2535069" cy="1204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052" y="962276"/>
            <a:ext cx="2024047" cy="2481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281" y="5139267"/>
            <a:ext cx="2535069" cy="12045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522" r="5604"/>
          <a:stretch/>
        </p:blipFill>
        <p:spPr>
          <a:xfrm flipH="1">
            <a:off x="106782" y="5080732"/>
            <a:ext cx="2341710" cy="12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1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24" y="36776"/>
            <a:ext cx="1940067" cy="13823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83804" y="5062530"/>
            <a:ext cx="2480736" cy="1254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471" y="5139267"/>
            <a:ext cx="2499436" cy="1187664"/>
          </a:xfrm>
          <a:prstGeom prst="rect">
            <a:avLst/>
          </a:prstGeom>
        </p:spPr>
      </p:pic>
      <p:pic>
        <p:nvPicPr>
          <p:cNvPr id="7" name="Picture 6" descr="Cover-UPM-Template_Option-1B.jpg"/>
          <p:cNvPicPr>
            <a:picLocks noChangeAspect="1"/>
          </p:cNvPicPr>
          <p:nvPr/>
        </p:nvPicPr>
        <p:blipFill rotWithShape="1">
          <a:blip r:embed="rId4" cstate="print"/>
          <a:srcRect t="94733"/>
          <a:stretch/>
        </p:blipFill>
        <p:spPr>
          <a:xfrm>
            <a:off x="0" y="6380474"/>
            <a:ext cx="12176091" cy="468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02" y="311830"/>
            <a:ext cx="1652159" cy="7315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833" y="3785992"/>
            <a:ext cx="1321495" cy="12779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526" y="5129385"/>
            <a:ext cx="2535069" cy="1204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052" y="962276"/>
            <a:ext cx="2024047" cy="2481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281" y="5139267"/>
            <a:ext cx="2535069" cy="12045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522" r="5604"/>
          <a:stretch/>
        </p:blipFill>
        <p:spPr>
          <a:xfrm flipH="1">
            <a:off x="106782" y="5080732"/>
            <a:ext cx="2341710" cy="12476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633" y="1214992"/>
            <a:ext cx="9964237" cy="3819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37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24" y="36776"/>
            <a:ext cx="1940067" cy="13823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83804" y="5062530"/>
            <a:ext cx="2480736" cy="1254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471" y="5139267"/>
            <a:ext cx="2499436" cy="1187664"/>
          </a:xfrm>
          <a:prstGeom prst="rect">
            <a:avLst/>
          </a:prstGeom>
        </p:spPr>
      </p:pic>
      <p:pic>
        <p:nvPicPr>
          <p:cNvPr id="7" name="Picture 6" descr="Cover-UPM-Template_Option-1B.jpg"/>
          <p:cNvPicPr>
            <a:picLocks noChangeAspect="1"/>
          </p:cNvPicPr>
          <p:nvPr/>
        </p:nvPicPr>
        <p:blipFill rotWithShape="1">
          <a:blip r:embed="rId4" cstate="print"/>
          <a:srcRect t="94733"/>
          <a:stretch/>
        </p:blipFill>
        <p:spPr>
          <a:xfrm>
            <a:off x="0" y="6380474"/>
            <a:ext cx="12176091" cy="468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02" y="311830"/>
            <a:ext cx="1652159" cy="7315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833" y="3785992"/>
            <a:ext cx="1321495" cy="12779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526" y="5129385"/>
            <a:ext cx="2535069" cy="1204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052" y="962276"/>
            <a:ext cx="2024047" cy="2481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281" y="5139267"/>
            <a:ext cx="2535069" cy="12045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522" r="5604"/>
          <a:stretch/>
        </p:blipFill>
        <p:spPr>
          <a:xfrm flipH="1">
            <a:off x="106782" y="5080732"/>
            <a:ext cx="2341710" cy="1247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5661" y="1681984"/>
            <a:ext cx="9942779" cy="3375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64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293368" y="5065412"/>
            <a:ext cx="2480736" cy="1254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471" y="5139267"/>
            <a:ext cx="2499436" cy="1187664"/>
          </a:xfrm>
          <a:prstGeom prst="rect">
            <a:avLst/>
          </a:prstGeom>
        </p:spPr>
      </p:pic>
      <p:pic>
        <p:nvPicPr>
          <p:cNvPr id="7" name="Picture 6" descr="Cover-UPM-Template_Option-1B.jpg"/>
          <p:cNvPicPr>
            <a:picLocks noChangeAspect="1"/>
          </p:cNvPicPr>
          <p:nvPr/>
        </p:nvPicPr>
        <p:blipFill rotWithShape="1">
          <a:blip r:embed="rId3" cstate="print"/>
          <a:srcRect t="94733"/>
          <a:stretch/>
        </p:blipFill>
        <p:spPr>
          <a:xfrm>
            <a:off x="147629" y="6343863"/>
            <a:ext cx="11872601" cy="468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02" y="311830"/>
            <a:ext cx="1652159" cy="7315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0814" y="811636"/>
            <a:ext cx="1733550" cy="167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6976" y="4038600"/>
            <a:ext cx="3235227" cy="23052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281" y="5139267"/>
            <a:ext cx="2535069" cy="1204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052" y="677621"/>
            <a:ext cx="7218000" cy="44002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9032" t="21856" r="67081" b="13956"/>
          <a:stretch/>
        </p:blipFill>
        <p:spPr>
          <a:xfrm>
            <a:off x="382875" y="2047769"/>
            <a:ext cx="1315557" cy="3420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636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293368" y="5065412"/>
            <a:ext cx="2480736" cy="1254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471" y="5139267"/>
            <a:ext cx="2499436" cy="1187664"/>
          </a:xfrm>
          <a:prstGeom prst="rect">
            <a:avLst/>
          </a:prstGeom>
        </p:spPr>
      </p:pic>
      <p:pic>
        <p:nvPicPr>
          <p:cNvPr id="7" name="Picture 6" descr="Cover-UPM-Template_Option-1B.jpg"/>
          <p:cNvPicPr>
            <a:picLocks noChangeAspect="1"/>
          </p:cNvPicPr>
          <p:nvPr/>
        </p:nvPicPr>
        <p:blipFill rotWithShape="1">
          <a:blip r:embed="rId3" cstate="print"/>
          <a:srcRect t="94733"/>
          <a:stretch/>
        </p:blipFill>
        <p:spPr>
          <a:xfrm>
            <a:off x="147629" y="6343863"/>
            <a:ext cx="11872601" cy="468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02" y="311830"/>
            <a:ext cx="1652159" cy="731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1546" y="4769646"/>
            <a:ext cx="2209270" cy="1574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281" y="5139267"/>
            <a:ext cx="2535069" cy="1204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2143" y="912079"/>
            <a:ext cx="6212136" cy="4153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974" y="1301545"/>
            <a:ext cx="5018489" cy="3763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6028" y="3361569"/>
            <a:ext cx="1177136" cy="1138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489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7799" y="1527475"/>
            <a:ext cx="8131665" cy="4708981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R="563245"/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Perkongsian</a:t>
            </a:r>
            <a:r>
              <a:rPr lang="en-MY" sz="20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berhubung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pelaksanaan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pengekalan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pensijilan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Sistem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Pengurusan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Kualiti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di UPM,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iaitu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:</a:t>
            </a:r>
          </a:p>
          <a:p>
            <a:pPr marR="563245"/>
            <a:endParaRPr lang="en-MY" sz="2000" dirty="0" smtClean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marL="457200" marR="563245" indent="-457200">
              <a:buAutoNum type="arabicPeriod"/>
            </a:pPr>
            <a:r>
              <a:rPr lang="en-US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Skop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dan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struktur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SPK</a:t>
            </a:r>
          </a:p>
          <a:p>
            <a:pPr marL="457200" marR="563245" indent="-457200">
              <a:buAutoNum type="arabicPeriod"/>
            </a:pPr>
            <a:endParaRPr lang="en-US" sz="2000" dirty="0" smtClean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marL="457200" marR="563245" indent="-457200">
              <a:buAutoNum type="arabicPeriod"/>
            </a:pPr>
            <a:r>
              <a:rPr lang="en-US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Pengekalan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Pensijilan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ISO 9001</a:t>
            </a:r>
          </a:p>
          <a:p>
            <a:pPr marL="457200" marR="563245" indent="-457200">
              <a:buAutoNum type="arabicPeriod"/>
            </a:pPr>
            <a:endParaRPr lang="en-US" sz="2000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marL="457200" marR="563245" indent="-457200">
              <a:buAutoNum type="arabicPeriod"/>
            </a:pPr>
            <a:r>
              <a:rPr lang="en-US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Peralihan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daripada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ISO 9001:2008 </a:t>
            </a:r>
            <a:r>
              <a:rPr lang="en-US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kepada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ISO 9001:2015;</a:t>
            </a:r>
          </a:p>
          <a:p>
            <a:pPr marL="457200" marR="563245" indent="-457200">
              <a:buAutoNum type="arabicPeriod"/>
            </a:pPr>
            <a:endParaRPr lang="en-MY" sz="2000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marL="457200" marR="563245" indent="-457200">
              <a:buAutoNum type="arabicPeriod"/>
            </a:pP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Penerangan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,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penjelasan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dan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pemahaman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penggunaan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standard </a:t>
            </a:r>
            <a:r>
              <a:rPr lang="en-MY" sz="20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ISO 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9001:2015;</a:t>
            </a:r>
          </a:p>
          <a:p>
            <a:pPr marL="457200" marR="563245" indent="-457200">
              <a:buAutoNum type="arabicPeriod"/>
            </a:pPr>
            <a:endParaRPr lang="en-MY" sz="2000" dirty="0" smtClean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marL="457200" marR="563245" indent="-457200">
              <a:buAutoNum type="arabicPeriod"/>
            </a:pP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Pemahaman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pemikiran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berasaskan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risiko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,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iaitu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elemen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penting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bagi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mencapai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pelaksanaan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sistem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pengurusan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kualiti</a:t>
            </a:r>
            <a:r>
              <a:rPr lang="en-MY" sz="2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yang </a:t>
            </a:r>
            <a:r>
              <a:rPr lang="en-MY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berkesan</a:t>
            </a:r>
            <a:endParaRPr lang="en-MY" sz="2000" dirty="0" smtClean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1410" y="416011"/>
            <a:ext cx="3526478" cy="523220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ms-MY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TUJUAN TAKLIMAT</a:t>
            </a:r>
            <a:endParaRPr lang="ms-MY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2674"/>
            <a:ext cx="8447235" cy="505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02" y="311830"/>
            <a:ext cx="1652159" cy="7315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513" y="55656"/>
            <a:ext cx="2362939" cy="1106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7037" t="18091" r="9111" b="20371"/>
          <a:stretch/>
        </p:blipFill>
        <p:spPr>
          <a:xfrm>
            <a:off x="32144" y="1410751"/>
            <a:ext cx="2599266" cy="149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88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448" y="2295506"/>
            <a:ext cx="5342465" cy="3781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32" y="1377975"/>
            <a:ext cx="5394073" cy="2305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58" y="320801"/>
            <a:ext cx="1652159" cy="73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41" y="6218378"/>
            <a:ext cx="9465276" cy="563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217" y="4691603"/>
            <a:ext cx="3264097" cy="1023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3964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855" y="660217"/>
            <a:ext cx="6096851" cy="34294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49431" y="5065412"/>
            <a:ext cx="2480736" cy="1254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937" y="5139267"/>
            <a:ext cx="2499436" cy="1187664"/>
          </a:xfrm>
          <a:prstGeom prst="rect">
            <a:avLst/>
          </a:prstGeom>
        </p:spPr>
      </p:pic>
      <p:pic>
        <p:nvPicPr>
          <p:cNvPr id="7" name="Picture 6" descr="Cover-UPM-Template_Option-1B.jpg"/>
          <p:cNvPicPr>
            <a:picLocks noChangeAspect="1"/>
          </p:cNvPicPr>
          <p:nvPr/>
        </p:nvPicPr>
        <p:blipFill rotWithShape="1">
          <a:blip r:embed="rId4" cstate="print"/>
          <a:srcRect t="94733"/>
          <a:stretch/>
        </p:blipFill>
        <p:spPr>
          <a:xfrm>
            <a:off x="147629" y="6343863"/>
            <a:ext cx="11872601" cy="468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02" y="311830"/>
            <a:ext cx="1652159" cy="731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2359" y="973058"/>
            <a:ext cx="1842709" cy="1313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210" y="5139267"/>
            <a:ext cx="2535069" cy="1204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5360" t="44549" r="46706" b="8518"/>
          <a:stretch/>
        </p:blipFill>
        <p:spPr>
          <a:xfrm>
            <a:off x="756667" y="2034552"/>
            <a:ext cx="2988733" cy="24722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502" y="1312334"/>
            <a:ext cx="1329831" cy="12859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84301" t="18646"/>
          <a:stretch/>
        </p:blipFill>
        <p:spPr>
          <a:xfrm>
            <a:off x="8496295" y="1054016"/>
            <a:ext cx="2241231" cy="528138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322730" y="967115"/>
            <a:ext cx="2577106" cy="29591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5813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" y="6295009"/>
            <a:ext cx="8447235" cy="5053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96239" y="481357"/>
            <a:ext cx="3484605" cy="592898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0242" name="Picture 2" descr="Image result for risk based thin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3" y="1992357"/>
            <a:ext cx="9144877" cy="34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31046" y="1327561"/>
            <a:ext cx="2776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ISO 9001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76" y="366027"/>
            <a:ext cx="1652159" cy="731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733" y="1694389"/>
            <a:ext cx="4005419" cy="1231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Image result for risk based think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8"/>
          <a:stretch/>
        </p:blipFill>
        <p:spPr bwMode="auto">
          <a:xfrm>
            <a:off x="8158832" y="958166"/>
            <a:ext cx="2779262" cy="50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5656" y="4474809"/>
            <a:ext cx="1793780" cy="1860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1683" y="568169"/>
            <a:ext cx="1336469" cy="1690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471" t="3932" r="9763" b="7927"/>
          <a:stretch/>
        </p:blipFill>
        <p:spPr>
          <a:xfrm>
            <a:off x="7363118" y="271606"/>
            <a:ext cx="1136681" cy="1142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Connector 14"/>
          <p:cNvCxnSpPr/>
          <p:nvPr/>
        </p:nvCxnSpPr>
        <p:spPr>
          <a:xfrm>
            <a:off x="6540843" y="481357"/>
            <a:ext cx="8238" cy="47245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1628" y="444286"/>
            <a:ext cx="4968671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1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PM Centre for Quality Assurance - CQA's Profile Pho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30265" r="6807" b="17589"/>
          <a:stretch/>
        </p:blipFill>
        <p:spPr bwMode="auto">
          <a:xfrm>
            <a:off x="391896" y="292311"/>
            <a:ext cx="1183871" cy="73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0530" y="1022785"/>
            <a:ext cx="1766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" spc="225" dirty="0">
                <a:solidFill>
                  <a:srgbClr val="C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“PUSAT PENGURUSAN </a:t>
            </a:r>
          </a:p>
          <a:p>
            <a:pPr algn="ctr"/>
            <a:r>
              <a:rPr lang="en-US" sz="600" spc="225" dirty="0">
                <a:solidFill>
                  <a:srgbClr val="C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JAMINAN KUALITI </a:t>
            </a:r>
          </a:p>
          <a:p>
            <a:pPr algn="ctr"/>
            <a:r>
              <a:rPr lang="en-US" sz="600" spc="225" dirty="0">
                <a:solidFill>
                  <a:srgbClr val="C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&amp; PEMBUDAYAAN KUALITI”  </a:t>
            </a:r>
          </a:p>
        </p:txBody>
      </p:sp>
      <p:sp>
        <p:nvSpPr>
          <p:cNvPr id="6" name="Rectangle 5"/>
          <p:cNvSpPr/>
          <p:nvPr/>
        </p:nvSpPr>
        <p:spPr>
          <a:xfrm>
            <a:off x="2038864" y="519008"/>
            <a:ext cx="6705105" cy="89255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ms-MY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KOMITMEN UPM </a:t>
            </a:r>
          </a:p>
          <a:p>
            <a:r>
              <a:rPr lang="ms-MY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 PERALIHAN KEPADA ISO 9001:2015</a:t>
            </a:r>
            <a:endParaRPr lang="ms-MY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408670" y="1753259"/>
            <a:ext cx="9868930" cy="1713470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TextBox 7"/>
          <p:cNvSpPr txBox="1"/>
          <p:nvPr/>
        </p:nvSpPr>
        <p:spPr>
          <a:xfrm>
            <a:off x="1795848" y="2379161"/>
            <a:ext cx="963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2013</a:t>
            </a:r>
            <a:endParaRPr lang="en-MY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65158" y="2379161"/>
            <a:ext cx="963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2014</a:t>
            </a:r>
            <a:endParaRPr lang="en-MY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13871" y="2379160"/>
            <a:ext cx="963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2015</a:t>
            </a:r>
            <a:endParaRPr lang="en-MY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289332" y="2379156"/>
            <a:ext cx="963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2016</a:t>
            </a:r>
            <a:endParaRPr lang="en-MY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283527" y="2379157"/>
            <a:ext cx="963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2018</a:t>
            </a:r>
            <a:endParaRPr lang="en-MY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408670" y="3204519"/>
            <a:ext cx="1260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June – CD: </a:t>
            </a:r>
            <a:r>
              <a:rPr lang="en-US" sz="1600" dirty="0" smtClean="0"/>
              <a:t>Committee Draft</a:t>
            </a:r>
            <a:endParaRPr lang="en-MY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150973" y="3204518"/>
            <a:ext cx="1260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July – DIS: </a:t>
            </a:r>
            <a:r>
              <a:rPr lang="en-US" sz="1600" dirty="0" smtClean="0"/>
              <a:t>Draft International Standard</a:t>
            </a:r>
            <a:endParaRPr lang="en-MY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765589" y="3196929"/>
            <a:ext cx="1260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July – FDIS: </a:t>
            </a:r>
            <a:r>
              <a:rPr lang="en-US" sz="1600" dirty="0" smtClean="0"/>
              <a:t>Final Draft International Standard</a:t>
            </a:r>
            <a:endParaRPr lang="en-MY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571743" y="4523029"/>
            <a:ext cx="1717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September </a:t>
            </a:r>
          </a:p>
          <a:p>
            <a:pPr algn="ctr"/>
            <a:r>
              <a:rPr lang="en-US" sz="1600" b="1" dirty="0" smtClean="0"/>
              <a:t>- </a:t>
            </a:r>
            <a:r>
              <a:rPr lang="en-US" sz="1600" dirty="0" smtClean="0"/>
              <a:t>International Standard </a:t>
            </a:r>
            <a:r>
              <a:rPr lang="en-US" sz="1600" dirty="0" err="1" smtClean="0"/>
              <a:t>diterbitkan</a:t>
            </a:r>
            <a:endParaRPr lang="en-MY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8722260" y="4220200"/>
            <a:ext cx="2086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/>
              <a:t>September</a:t>
            </a:r>
            <a:r>
              <a:rPr lang="en-US" sz="1600" b="1" dirty="0" smtClean="0"/>
              <a:t> </a:t>
            </a:r>
          </a:p>
          <a:p>
            <a:pPr algn="ctr"/>
            <a:r>
              <a:rPr lang="en-US" sz="1600" b="1" dirty="0" smtClean="0"/>
              <a:t>– </a:t>
            </a:r>
            <a:r>
              <a:rPr lang="en-US" sz="1600" b="1" dirty="0" err="1" smtClean="0"/>
              <a:t>tempoh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akhir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bagi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Peralihan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kepada</a:t>
            </a:r>
            <a:r>
              <a:rPr lang="en-US" sz="1600" b="1" dirty="0" smtClean="0"/>
              <a:t> </a:t>
            </a:r>
          </a:p>
          <a:p>
            <a:pPr algn="ctr"/>
            <a:r>
              <a:rPr lang="en-US" sz="1600" b="1" dirty="0" smtClean="0"/>
              <a:t>ISO 9001:2015</a:t>
            </a:r>
            <a:endParaRPr lang="en-MY" sz="1600" dirty="0"/>
          </a:p>
        </p:txBody>
      </p:sp>
      <p:sp>
        <p:nvSpPr>
          <p:cNvPr id="20" name="Left-Right Arrow 19"/>
          <p:cNvSpPr/>
          <p:nvPr/>
        </p:nvSpPr>
        <p:spPr>
          <a:xfrm>
            <a:off x="6025978" y="3464255"/>
            <a:ext cx="3943993" cy="777908"/>
          </a:xfrm>
          <a:prstGeom prst="leftRightArrow">
            <a:avLst/>
          </a:prstGeom>
          <a:solidFill>
            <a:srgbClr val="C00000"/>
          </a:solidFill>
          <a:ln>
            <a:solidFill>
              <a:srgbClr val="FFFFFF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1" name="TextBox 20"/>
          <p:cNvSpPr txBox="1"/>
          <p:nvPr/>
        </p:nvSpPr>
        <p:spPr>
          <a:xfrm>
            <a:off x="7253159" y="3655328"/>
            <a:ext cx="1330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3 TAHUN</a:t>
            </a:r>
            <a:endParaRPr lang="en-MY" sz="2000" b="1" dirty="0">
              <a:solidFill>
                <a:schemeClr val="bg1"/>
              </a:solidFill>
            </a:endParaRPr>
          </a:p>
        </p:txBody>
      </p:sp>
      <p:pic>
        <p:nvPicPr>
          <p:cNvPr id="22" name="Content Placeholder 4" descr="Inner-UPM-Template_Option-1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6" y="6352674"/>
            <a:ext cx="8447235" cy="5053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11130" y="5281431"/>
            <a:ext cx="3060617" cy="123110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C00000"/>
                </a:solidFill>
              </a:rPr>
              <a:t>Tempoh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Sah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Sijil</a:t>
            </a:r>
            <a:r>
              <a:rPr lang="en-US" b="1" dirty="0" smtClean="0">
                <a:solidFill>
                  <a:srgbClr val="C00000"/>
                </a:solidFill>
              </a:rPr>
              <a:t> UPM:</a:t>
            </a:r>
          </a:p>
          <a:p>
            <a:pPr algn="ctr"/>
            <a:r>
              <a:rPr lang="en-US" sz="2800" b="1" spc="300" dirty="0" smtClean="0">
                <a:solidFill>
                  <a:srgbClr val="C00000"/>
                </a:solidFill>
              </a:rPr>
              <a:t>16 OKT. 2015 – </a:t>
            </a:r>
          </a:p>
          <a:p>
            <a:pPr algn="ctr"/>
            <a:r>
              <a:rPr lang="en-US" sz="2800" b="1" spc="300" dirty="0" smtClean="0">
                <a:solidFill>
                  <a:srgbClr val="C00000"/>
                </a:solidFill>
              </a:rPr>
              <a:t>6 JULAI 2018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3175" y="1582711"/>
            <a:ext cx="2203621" cy="207429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TextBox 11"/>
          <p:cNvSpPr txBox="1"/>
          <p:nvPr/>
        </p:nvSpPr>
        <p:spPr>
          <a:xfrm>
            <a:off x="7613175" y="2223590"/>
            <a:ext cx="13741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2017</a:t>
            </a:r>
            <a:endParaRPr lang="en-MY" sz="44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72346" y="1763173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UPM MEMILIH</a:t>
            </a:r>
            <a:endParaRPr lang="en-MY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5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85" y="533400"/>
            <a:ext cx="2989511" cy="5871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282" t="36040" r="16784" b="34850"/>
          <a:stretch/>
        </p:blipFill>
        <p:spPr>
          <a:xfrm>
            <a:off x="4521056" y="5407284"/>
            <a:ext cx="3534033" cy="823784"/>
          </a:xfrm>
          <a:prstGeom prst="rect">
            <a:avLst/>
          </a:prstGeom>
        </p:spPr>
      </p:pic>
      <p:pic>
        <p:nvPicPr>
          <p:cNvPr id="49" name="Content Placeholder 4" descr="Inner-UPM-Template_Option-1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6" y="6352674"/>
            <a:ext cx="8447235" cy="5053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7248" y="1278504"/>
            <a:ext cx="1118667" cy="11186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7008" t="25014" r="3721"/>
          <a:stretch/>
        </p:blipFill>
        <p:spPr>
          <a:xfrm>
            <a:off x="10897249" y="2516778"/>
            <a:ext cx="1136622" cy="11107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3512" y="1278504"/>
            <a:ext cx="1128490" cy="11284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9776" y="1281143"/>
            <a:ext cx="1132417" cy="11324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7248" y="3729059"/>
            <a:ext cx="1118667" cy="11186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764" y="4949249"/>
            <a:ext cx="1131107" cy="11311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2224" y="2516778"/>
            <a:ext cx="1136866" cy="11368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9776" y="2528921"/>
            <a:ext cx="1143350" cy="11433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6807" y="105650"/>
            <a:ext cx="1127064" cy="10713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9776" y="3746291"/>
            <a:ext cx="2363171" cy="23631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5"/>
          <a:srcRect l="7621" t="30865" r="17135"/>
          <a:stretch/>
        </p:blipFill>
        <p:spPr>
          <a:xfrm>
            <a:off x="9647536" y="126061"/>
            <a:ext cx="1121554" cy="103050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27383" y="117995"/>
            <a:ext cx="1058986" cy="10589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3226" y="304102"/>
            <a:ext cx="1652159" cy="73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56178" y="1850662"/>
            <a:ext cx="3098587" cy="3098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91151" y="4723526"/>
            <a:ext cx="1331281" cy="7124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45683" y="733209"/>
            <a:ext cx="48594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SIRI TINDAKAN </a:t>
            </a:r>
          </a:p>
          <a:p>
            <a:pPr algn="ctr"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 ARAH PERALIHAN </a:t>
            </a:r>
            <a:endParaRPr lang="en-US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KEPADA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 ISO </a:t>
            </a:r>
            <a:r>
              <a:rPr lang="en-US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9001:2015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16427" y="2819772"/>
            <a:ext cx="2231329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1" y="6218378"/>
            <a:ext cx="9465276" cy="5638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58" y="320801"/>
            <a:ext cx="1652159" cy="731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133" y="1433461"/>
            <a:ext cx="4989281" cy="3857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307942" y="1510824"/>
            <a:ext cx="3969799" cy="34163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ntique Olive" pitchFamily="34" charset="0"/>
              </a:rPr>
              <a:t>Sistem</a:t>
            </a:r>
            <a:r>
              <a:rPr lang="en-US" sz="2800" b="1" dirty="0" smtClean="0">
                <a:solidFill>
                  <a:srgbClr val="C00000"/>
                </a:solidFill>
                <a:latin typeface="Antique Olive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ntique Olive" pitchFamily="34" charset="0"/>
              </a:rPr>
              <a:t>Pengurusan</a:t>
            </a:r>
            <a:r>
              <a:rPr lang="en-US" sz="2800" b="1" dirty="0" smtClean="0">
                <a:solidFill>
                  <a:srgbClr val="C00000"/>
                </a:solidFill>
                <a:latin typeface="Antique Olive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ntique Olive" pitchFamily="34" charset="0"/>
              </a:rPr>
              <a:t>Kualiti</a:t>
            </a:r>
            <a:r>
              <a:rPr lang="en-US" sz="2800" b="1" dirty="0" smtClean="0">
                <a:solidFill>
                  <a:srgbClr val="C00000"/>
                </a:solidFill>
                <a:latin typeface="Antique Olive" pitchFamily="34" charset="0"/>
              </a:rPr>
              <a:t> </a:t>
            </a:r>
            <a:r>
              <a:rPr lang="en-US" dirty="0" err="1" smtClean="0">
                <a:latin typeface="Antique Olive" pitchFamily="34" charset="0"/>
              </a:rPr>
              <a:t>adalah</a:t>
            </a:r>
            <a:r>
              <a:rPr lang="en-US" dirty="0" smtClean="0">
                <a:latin typeface="Antique Olive" pitchFamily="34" charset="0"/>
              </a:rPr>
              <a:t>  </a:t>
            </a:r>
          </a:p>
          <a:p>
            <a:pPr algn="ctr"/>
            <a:r>
              <a:rPr lang="en-US" sz="3600" b="1" u="sng" spc="600" dirty="0" err="1">
                <a:solidFill>
                  <a:srgbClr val="C00000"/>
                </a:solidFill>
                <a:latin typeface="Antique Olive" pitchFamily="34" charset="0"/>
              </a:rPr>
              <a:t>e</a:t>
            </a:r>
            <a:r>
              <a:rPr lang="en-US" sz="3600" b="1" u="sng" spc="600" dirty="0" err="1" smtClean="0">
                <a:solidFill>
                  <a:srgbClr val="C00000"/>
                </a:solidFill>
                <a:latin typeface="Antique Olive" pitchFamily="34" charset="0"/>
              </a:rPr>
              <a:t>njin</a:t>
            </a:r>
            <a:r>
              <a:rPr lang="en-US" sz="3200" u="sng" spc="600" dirty="0" smtClean="0">
                <a:latin typeface="Antique Olive" pitchFamily="34" charset="0"/>
              </a:rPr>
              <a:t> </a:t>
            </a:r>
          </a:p>
          <a:p>
            <a:pPr algn="ctr"/>
            <a:r>
              <a:rPr lang="en-US" dirty="0" err="1" smtClean="0">
                <a:latin typeface="Antique Olive" pitchFamily="34" charset="0"/>
              </a:rPr>
              <a:t>dalam</a:t>
            </a:r>
            <a:r>
              <a:rPr lang="en-US" dirty="0" smtClean="0">
                <a:latin typeface="Antique Olive" pitchFamily="34" charset="0"/>
              </a:rPr>
              <a:t> </a:t>
            </a:r>
          </a:p>
          <a:p>
            <a:pPr algn="ctr"/>
            <a:r>
              <a:rPr lang="en-US" b="1" dirty="0" err="1" smtClean="0">
                <a:solidFill>
                  <a:srgbClr val="C00000"/>
                </a:solidFill>
                <a:latin typeface="Antique Olive" pitchFamily="34" charset="0"/>
              </a:rPr>
              <a:t>pelaksanaan</a:t>
            </a:r>
            <a:r>
              <a:rPr lang="en-US" b="1" dirty="0" smtClean="0">
                <a:solidFill>
                  <a:srgbClr val="C00000"/>
                </a:solidFill>
                <a:latin typeface="Antique Olive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Antique Olive" pitchFamily="34" charset="0"/>
              </a:rPr>
              <a:t>tindakan</a:t>
            </a:r>
            <a:r>
              <a:rPr lang="en-US" b="1" dirty="0" smtClean="0">
                <a:solidFill>
                  <a:srgbClr val="C00000"/>
                </a:solidFill>
                <a:latin typeface="Antique Olive" pitchFamily="34" charset="0"/>
              </a:rPr>
              <a:t> </a:t>
            </a:r>
          </a:p>
          <a:p>
            <a:pPr algn="ctr"/>
            <a:r>
              <a:rPr lang="en-US" dirty="0" err="1" smtClean="0">
                <a:latin typeface="Antique Olive" pitchFamily="34" charset="0"/>
              </a:rPr>
              <a:t>untuk</a:t>
            </a:r>
            <a:r>
              <a:rPr lang="en-US" dirty="0" smtClean="0">
                <a:latin typeface="Antique Olive" pitchFamily="34" charset="0"/>
              </a:rPr>
              <a:t> </a:t>
            </a:r>
            <a:r>
              <a:rPr lang="en-US" dirty="0" err="1" smtClean="0">
                <a:latin typeface="Antique Olive" pitchFamily="34" charset="0"/>
              </a:rPr>
              <a:t>mencapai</a:t>
            </a:r>
            <a:r>
              <a:rPr lang="en-US" dirty="0" smtClean="0">
                <a:latin typeface="Antique Olive" pitchFamily="34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Antique Olive" pitchFamily="34" charset="0"/>
              </a:rPr>
              <a:t>matlamat</a:t>
            </a:r>
            <a:r>
              <a:rPr lang="en-US" sz="2400" b="1" dirty="0" smtClean="0">
                <a:solidFill>
                  <a:srgbClr val="C00000"/>
                </a:solidFill>
                <a:latin typeface="Antique Olive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ntique Olive" pitchFamily="34" charset="0"/>
              </a:rPr>
              <a:t>pelan</a:t>
            </a:r>
            <a:r>
              <a:rPr lang="en-US" sz="2400" b="1" dirty="0" smtClean="0">
                <a:solidFill>
                  <a:srgbClr val="C00000"/>
                </a:solidFill>
                <a:latin typeface="Antique Olive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ntique Olive" pitchFamily="34" charset="0"/>
              </a:rPr>
              <a:t>strategik</a:t>
            </a:r>
            <a:r>
              <a:rPr lang="en-US" sz="2400" b="1" dirty="0" smtClean="0">
                <a:solidFill>
                  <a:srgbClr val="C00000"/>
                </a:solidFill>
                <a:latin typeface="Antique Olive" pitchFamily="34" charset="0"/>
              </a:rPr>
              <a:t> UPM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789" t="26833" r="12358" b="62849"/>
          <a:stretch/>
        </p:blipFill>
        <p:spPr>
          <a:xfrm>
            <a:off x="2175267" y="5348375"/>
            <a:ext cx="7186506" cy="824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479" y="1834919"/>
            <a:ext cx="2471548" cy="3191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3644" y="380883"/>
            <a:ext cx="2341287" cy="5114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39049" y="436537"/>
            <a:ext cx="1718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ISO 9001:2015</a:t>
            </a:r>
            <a:endParaRPr lang="en-MY" sz="2000" b="1" dirty="0"/>
          </a:p>
        </p:txBody>
      </p:sp>
    </p:spTree>
    <p:extLst>
      <p:ext uri="{BB962C8B-B14F-4D97-AF65-F5344CB8AC3E}">
        <p14:creationId xmlns:p14="http://schemas.microsoft.com/office/powerpoint/2010/main" val="313855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5339" b="5087"/>
          <a:stretch/>
        </p:blipFill>
        <p:spPr>
          <a:xfrm>
            <a:off x="2240691" y="1482810"/>
            <a:ext cx="9292282" cy="4751167"/>
          </a:xfrm>
          <a:prstGeom prst="rect">
            <a:avLst/>
          </a:prstGeom>
        </p:spPr>
      </p:pic>
      <p:pic>
        <p:nvPicPr>
          <p:cNvPr id="9" name="Content Placeholder 4" descr="Inner-UPM-Template_Option-1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310184"/>
            <a:ext cx="8656357" cy="5178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8500" y="3142447"/>
            <a:ext cx="2887365" cy="4118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Rectangle 6"/>
          <p:cNvSpPr/>
          <p:nvPr/>
        </p:nvSpPr>
        <p:spPr>
          <a:xfrm>
            <a:off x="6647932" y="3150139"/>
            <a:ext cx="2895601" cy="4118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2788501" y="3731802"/>
            <a:ext cx="2887365" cy="7690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6647933" y="3731802"/>
            <a:ext cx="2895600" cy="7824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Rectangle 11"/>
          <p:cNvSpPr/>
          <p:nvPr/>
        </p:nvSpPr>
        <p:spPr>
          <a:xfrm>
            <a:off x="2788502" y="4609025"/>
            <a:ext cx="2887365" cy="2742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3" name="Rectangle 12"/>
          <p:cNvSpPr/>
          <p:nvPr/>
        </p:nvSpPr>
        <p:spPr>
          <a:xfrm>
            <a:off x="6647933" y="4609025"/>
            <a:ext cx="2895600" cy="2742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Rectangle 13"/>
          <p:cNvSpPr/>
          <p:nvPr/>
        </p:nvSpPr>
        <p:spPr>
          <a:xfrm>
            <a:off x="2788503" y="5069020"/>
            <a:ext cx="2887365" cy="3698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" name="Rectangle 15"/>
          <p:cNvSpPr/>
          <p:nvPr/>
        </p:nvSpPr>
        <p:spPr>
          <a:xfrm>
            <a:off x="6647933" y="5069020"/>
            <a:ext cx="2895600" cy="3698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7" name="Rectangle 16"/>
          <p:cNvSpPr/>
          <p:nvPr/>
        </p:nvSpPr>
        <p:spPr>
          <a:xfrm>
            <a:off x="2788503" y="5655299"/>
            <a:ext cx="2887365" cy="5057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8" name="Rectangle 17"/>
          <p:cNvSpPr/>
          <p:nvPr/>
        </p:nvSpPr>
        <p:spPr>
          <a:xfrm>
            <a:off x="6647933" y="5624591"/>
            <a:ext cx="2895600" cy="5331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42" y="369495"/>
            <a:ext cx="1652159" cy="7315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25" y="1484921"/>
            <a:ext cx="1742293" cy="1042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16032" y="2554788"/>
            <a:ext cx="1367682" cy="8925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</a:rPr>
              <a:t>8 </a:t>
            </a:r>
            <a:r>
              <a:rPr lang="en-US" sz="2800" dirty="0" err="1" smtClean="0">
                <a:ln w="0"/>
              </a:rPr>
              <a:t>klausa</a:t>
            </a:r>
            <a:endParaRPr lang="en-US" sz="2800" dirty="0" smtClean="0">
              <a:ln w="0"/>
            </a:endParaRPr>
          </a:p>
          <a:p>
            <a:pPr algn="ctr"/>
            <a:r>
              <a:rPr lang="en-US" sz="2400" b="0" cap="none" spc="0" dirty="0" smtClean="0">
                <a:ln w="0"/>
                <a:solidFill>
                  <a:schemeClr val="tx1"/>
                </a:solidFill>
              </a:rPr>
              <a:t>standard</a:t>
            </a:r>
            <a:endParaRPr lang="en-US" sz="24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5729" y="369495"/>
            <a:ext cx="1822862" cy="141439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036635" y="3162204"/>
            <a:ext cx="1647574" cy="95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</a:rPr>
              <a:t>10 </a:t>
            </a:r>
            <a:r>
              <a:rPr lang="en-US" sz="2800" dirty="0" err="1" smtClean="0">
                <a:ln w="0"/>
              </a:rPr>
              <a:t>klausa</a:t>
            </a:r>
            <a:endParaRPr lang="en-US" sz="2800" dirty="0" smtClean="0">
              <a:ln w="0"/>
            </a:endParaRPr>
          </a:p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</a:rPr>
              <a:t>standard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18766" y="442008"/>
            <a:ext cx="7551964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PERUBAHAN UTAMA STANDARD – ISO 9001</a:t>
            </a:r>
            <a:endParaRPr lang="en-MY" sz="3200" b="1" dirty="0"/>
          </a:p>
        </p:txBody>
      </p:sp>
      <p:sp>
        <p:nvSpPr>
          <p:cNvPr id="21" name="Curved Down Arrow 20"/>
          <p:cNvSpPr/>
          <p:nvPr/>
        </p:nvSpPr>
        <p:spPr>
          <a:xfrm>
            <a:off x="2509931" y="1135877"/>
            <a:ext cx="1337140" cy="380103"/>
          </a:xfrm>
          <a:prstGeom prst="curvedDown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sp>
        <p:nvSpPr>
          <p:cNvPr id="22" name="Curved Down Arrow 21"/>
          <p:cNvSpPr/>
          <p:nvPr/>
        </p:nvSpPr>
        <p:spPr>
          <a:xfrm flipH="1">
            <a:off x="9382897" y="1114243"/>
            <a:ext cx="1187026" cy="380103"/>
          </a:xfrm>
          <a:prstGeom prst="curvedDown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7254" y="1624806"/>
            <a:ext cx="1526336" cy="1394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485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6" y="6352674"/>
            <a:ext cx="8447235" cy="505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33115" y="408570"/>
            <a:ext cx="7672204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PERUBAHAN KONSEPTUAL DALAM ISO 9001:2015</a:t>
            </a:r>
            <a:endParaRPr lang="en-MY" sz="2800" b="1" dirty="0">
              <a:solidFill>
                <a:srgbClr val="C0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641" y="1281957"/>
            <a:ext cx="3677843" cy="12709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30" y="3411323"/>
            <a:ext cx="4522210" cy="2516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556727" y="1489853"/>
            <a:ext cx="6749566" cy="132343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Memberi</a:t>
            </a:r>
            <a:r>
              <a:rPr lang="en-US" sz="2400" dirty="0" smtClean="0"/>
              <a:t> </a:t>
            </a:r>
            <a:r>
              <a:rPr lang="en-US" sz="2400" dirty="0" err="1" smtClean="0"/>
              <a:t>penekanan</a:t>
            </a:r>
            <a:r>
              <a:rPr lang="en-US" sz="2400" dirty="0" smtClean="0"/>
              <a:t> </a:t>
            </a:r>
            <a:r>
              <a:rPr lang="en-US" sz="2400" dirty="0" err="1" smtClean="0"/>
              <a:t>kepada</a:t>
            </a:r>
            <a:r>
              <a:rPr lang="en-US" sz="2400" dirty="0" smtClean="0"/>
              <a:t>:</a:t>
            </a:r>
          </a:p>
          <a:p>
            <a:pPr marL="342900" indent="-342900">
              <a:buAutoNum type="arabicPeriod"/>
            </a:pPr>
            <a:r>
              <a:rPr lang="en-US" sz="2400" b="1" spc="300" dirty="0" smtClean="0">
                <a:solidFill>
                  <a:srgbClr val="C00000"/>
                </a:solidFill>
              </a:rPr>
              <a:t> </a:t>
            </a:r>
            <a:r>
              <a:rPr lang="en-US" sz="3200" b="1" spc="300" dirty="0" err="1" smtClean="0">
                <a:solidFill>
                  <a:srgbClr val="C00000"/>
                </a:solidFill>
              </a:rPr>
              <a:t>Pelanggan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(</a:t>
            </a:r>
            <a:r>
              <a:rPr lang="en-US" sz="2400" i="1" u="sng" spc="600" dirty="0" smtClean="0">
                <a:solidFill>
                  <a:srgbClr val="C00000"/>
                </a:solidFill>
              </a:rPr>
              <a:t>Customer Focus</a:t>
            </a:r>
            <a:r>
              <a:rPr lang="en-US" sz="2400" dirty="0" smtClean="0">
                <a:solidFill>
                  <a:srgbClr val="C00000"/>
                </a:solidFill>
              </a:rPr>
              <a:t>)</a:t>
            </a:r>
          </a:p>
          <a:p>
            <a:endParaRPr lang="en-MY" sz="24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32" y="2602354"/>
            <a:ext cx="1457070" cy="810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153" y="998022"/>
            <a:ext cx="2158171" cy="841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56" y="304388"/>
            <a:ext cx="1652159" cy="731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2891" y="2637235"/>
            <a:ext cx="4533443" cy="3891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822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6" y="6352674"/>
            <a:ext cx="8447235" cy="505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82672" y="435365"/>
            <a:ext cx="7672204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PERUBAHAN KONSEPTUAL DALAM ISO 9001:2015</a:t>
            </a:r>
            <a:endParaRPr lang="en-MY" sz="28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1896" y="1588330"/>
            <a:ext cx="618919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arabicPeriod" startAt="2"/>
            </a:pPr>
            <a:r>
              <a:rPr lang="en-US" sz="2800" b="1" spc="300" dirty="0" err="1" smtClean="0">
                <a:solidFill>
                  <a:srgbClr val="C00000"/>
                </a:solidFill>
              </a:rPr>
              <a:t>Komitmen</a:t>
            </a:r>
            <a:r>
              <a:rPr lang="en-US" sz="2800" b="1" spc="300" dirty="0" smtClean="0">
                <a:solidFill>
                  <a:srgbClr val="C00000"/>
                </a:solidFill>
              </a:rPr>
              <a:t> </a:t>
            </a:r>
            <a:r>
              <a:rPr lang="en-US" sz="2800" b="1" spc="300" dirty="0" err="1">
                <a:solidFill>
                  <a:srgbClr val="C00000"/>
                </a:solidFill>
              </a:rPr>
              <a:t>Pihak</a:t>
            </a:r>
            <a:r>
              <a:rPr lang="en-US" sz="2800" b="1" spc="300" dirty="0">
                <a:solidFill>
                  <a:srgbClr val="C00000"/>
                </a:solidFill>
              </a:rPr>
              <a:t> </a:t>
            </a:r>
            <a:r>
              <a:rPr lang="en-US" sz="2800" b="1" spc="300" dirty="0" err="1" smtClean="0">
                <a:solidFill>
                  <a:srgbClr val="C00000"/>
                </a:solidFill>
              </a:rPr>
              <a:t>Pengurusan</a:t>
            </a:r>
            <a:r>
              <a:rPr lang="en-US" sz="2800" b="1" spc="300" dirty="0" smtClean="0">
                <a:solidFill>
                  <a:srgbClr val="C00000"/>
                </a:solidFill>
              </a:rPr>
              <a:t> </a:t>
            </a:r>
            <a:endParaRPr lang="en-US" sz="2800" dirty="0" smtClean="0"/>
          </a:p>
          <a:p>
            <a:r>
              <a:rPr lang="en-US" sz="2800" b="1" spc="300" dirty="0" smtClean="0">
                <a:solidFill>
                  <a:srgbClr val="C00000"/>
                </a:solidFill>
              </a:rPr>
              <a:t> </a:t>
            </a:r>
            <a:endParaRPr lang="en-US" sz="2800" b="1" spc="300" dirty="0">
              <a:solidFill>
                <a:srgbClr val="C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767" y="2958085"/>
            <a:ext cx="3515494" cy="625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470" y="1249437"/>
            <a:ext cx="2158171" cy="841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94" y="3699445"/>
            <a:ext cx="4487045" cy="2310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98" y="363818"/>
            <a:ext cx="1652159" cy="7315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2713" y="2380216"/>
            <a:ext cx="5918483" cy="4134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973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2674"/>
            <a:ext cx="8447235" cy="505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38372" y="338642"/>
            <a:ext cx="7672204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PERUBAHAN KONSEPTUAL DALAM ISO 9001:2015</a:t>
            </a:r>
            <a:endParaRPr lang="en-MY" sz="28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7131" y="908265"/>
            <a:ext cx="9866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3"/>
            </a:pPr>
            <a:r>
              <a:rPr lang="en-US" sz="2800" spc="300" dirty="0" err="1" smtClean="0">
                <a:solidFill>
                  <a:srgbClr val="C00000"/>
                </a:solidFill>
              </a:rPr>
              <a:t>Pemikiran</a:t>
            </a:r>
            <a:r>
              <a:rPr lang="en-US" sz="2800" spc="300" dirty="0" smtClean="0">
                <a:solidFill>
                  <a:srgbClr val="C00000"/>
                </a:solidFill>
              </a:rPr>
              <a:t> </a:t>
            </a:r>
            <a:r>
              <a:rPr lang="en-US" sz="2800" spc="300" dirty="0" err="1" smtClean="0">
                <a:solidFill>
                  <a:srgbClr val="C00000"/>
                </a:solidFill>
              </a:rPr>
              <a:t>Berasaskan</a:t>
            </a:r>
            <a:r>
              <a:rPr lang="en-US" sz="2800" spc="300" dirty="0" smtClean="0">
                <a:solidFill>
                  <a:srgbClr val="C00000"/>
                </a:solidFill>
              </a:rPr>
              <a:t> </a:t>
            </a:r>
            <a:r>
              <a:rPr lang="en-US" sz="2800" spc="300" dirty="0" err="1" smtClean="0">
                <a:solidFill>
                  <a:srgbClr val="C00000"/>
                </a:solidFill>
              </a:rPr>
              <a:t>Risiko</a:t>
            </a:r>
            <a:r>
              <a:rPr lang="en-US" sz="2800" spc="300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/>
              <a:t>(</a:t>
            </a:r>
            <a:r>
              <a:rPr lang="en-US" sz="2800" i="1" spc="300" dirty="0" smtClean="0"/>
              <a:t>Risk-based Thinking</a:t>
            </a:r>
            <a:r>
              <a:rPr lang="en-US" sz="2800" dirty="0" smtClean="0"/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02" y="1709063"/>
            <a:ext cx="1688738" cy="1042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453" y="1950282"/>
            <a:ext cx="2889754" cy="5364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870" y="1605423"/>
            <a:ext cx="2194750" cy="170093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6946607" y="1353940"/>
            <a:ext cx="478249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process approach</a:t>
            </a:r>
            <a:r>
              <a:rPr lang="en-US" sz="2400" dirty="0"/>
              <a:t>, </a:t>
            </a:r>
            <a:endParaRPr lang="en-US" sz="2400" dirty="0" smtClean="0"/>
          </a:p>
          <a:p>
            <a:pPr algn="ctr"/>
            <a:r>
              <a:rPr lang="en-US" dirty="0" smtClean="0"/>
              <a:t>which incorporates:</a:t>
            </a:r>
          </a:p>
          <a:p>
            <a:pPr algn="ctr"/>
            <a:r>
              <a:rPr lang="en-US" sz="2400" dirty="0" smtClean="0"/>
              <a:t>The </a:t>
            </a:r>
            <a:r>
              <a:rPr lang="en-US" sz="2400" b="1" dirty="0">
                <a:solidFill>
                  <a:srgbClr val="C00000"/>
                </a:solidFill>
              </a:rPr>
              <a:t>PDCA cycle</a:t>
            </a:r>
            <a:r>
              <a:rPr lang="en-US" sz="2400" dirty="0"/>
              <a:t>, and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Risk-based thinking</a:t>
            </a:r>
            <a:endParaRPr lang="en-MY" sz="2400" b="1" dirty="0">
              <a:solidFill>
                <a:srgbClr val="C0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226" y="304102"/>
            <a:ext cx="1652159" cy="731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757" y="2954378"/>
            <a:ext cx="11357073" cy="3361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442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D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597" y="5630371"/>
            <a:ext cx="878418" cy="65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951" y="1434467"/>
            <a:ext cx="7848006" cy="4414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02" y="311830"/>
            <a:ext cx="1652159" cy="731583"/>
          </a:xfrm>
          <a:prstGeom prst="rect">
            <a:avLst/>
          </a:prstGeom>
        </p:spPr>
      </p:pic>
      <p:pic>
        <p:nvPicPr>
          <p:cNvPr id="6" name="Content Placeholder 4" descr="Inner-UPM-Template_Option-1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52674"/>
            <a:ext cx="8447235" cy="5053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65301" t="-338" b="34121"/>
          <a:stretch/>
        </p:blipFill>
        <p:spPr>
          <a:xfrm>
            <a:off x="8447235" y="4200986"/>
            <a:ext cx="2017565" cy="2146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2105066" y="407544"/>
            <a:ext cx="7832657" cy="523220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ms-MY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TAKLIMAT KHAS KEPADA PEGAWAI KANAN</a:t>
            </a:r>
            <a:endParaRPr lang="ms-MY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7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6" y="6352674"/>
            <a:ext cx="8447235" cy="505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38372" y="338642"/>
            <a:ext cx="7672204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PERUBAHAN KONSEPTUAL DALAM ISO 9001:2015</a:t>
            </a:r>
            <a:endParaRPr lang="en-MY" sz="2800" b="1" dirty="0">
              <a:solidFill>
                <a:srgbClr val="C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61" y="1431485"/>
            <a:ext cx="2194750" cy="170093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7406" y="2335704"/>
            <a:ext cx="339452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process approach</a:t>
            </a:r>
            <a:r>
              <a:rPr lang="en-US" sz="2400" dirty="0"/>
              <a:t>, </a:t>
            </a:r>
          </a:p>
          <a:p>
            <a:pPr algn="ctr"/>
            <a:r>
              <a:rPr lang="en-US" sz="2400" dirty="0" smtClean="0"/>
              <a:t>which </a:t>
            </a:r>
            <a:r>
              <a:rPr lang="en-US" sz="2400" dirty="0"/>
              <a:t>incorporates: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2400" dirty="0"/>
              <a:t>The </a:t>
            </a:r>
            <a:r>
              <a:rPr lang="en-US" sz="2400" b="1" dirty="0">
                <a:solidFill>
                  <a:srgbClr val="C00000"/>
                </a:solidFill>
              </a:rPr>
              <a:t>PDCA cycle</a:t>
            </a:r>
            <a:r>
              <a:rPr lang="en-US" sz="2400" dirty="0"/>
              <a:t>, and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</a:rPr>
              <a:t>Risk-based thinking</a:t>
            </a:r>
            <a:endParaRPr lang="en-MY" sz="2400" b="1" dirty="0">
              <a:solidFill>
                <a:srgbClr val="C0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26" y="304102"/>
            <a:ext cx="1652159" cy="731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4533"/>
          <a:stretch/>
        </p:blipFill>
        <p:spPr>
          <a:xfrm>
            <a:off x="3851352" y="1025134"/>
            <a:ext cx="6316133" cy="55175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67485" y="1037983"/>
            <a:ext cx="1869423" cy="954107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Risk-based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thinking</a:t>
            </a:r>
            <a:endParaRPr lang="en-MY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0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6" y="6352674"/>
            <a:ext cx="8447235" cy="505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7119" y="373651"/>
            <a:ext cx="7672204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PERUBAHAN KONSEPTUAL DALAM ISO 9001:2015</a:t>
            </a:r>
            <a:endParaRPr lang="en-MY" sz="28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2617" y="896871"/>
            <a:ext cx="102708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spc="300" dirty="0" smtClean="0"/>
          </a:p>
          <a:p>
            <a:pPr marL="514350" indent="-514350">
              <a:buAutoNum type="arabicPeriod" startAt="4"/>
            </a:pPr>
            <a:r>
              <a:rPr lang="en-US" sz="2400" b="1" spc="300" dirty="0" err="1" smtClean="0">
                <a:solidFill>
                  <a:srgbClr val="C00000"/>
                </a:solidFill>
              </a:rPr>
              <a:t>Menjajarkan</a:t>
            </a:r>
            <a:r>
              <a:rPr lang="en-US" sz="2400" b="1" spc="300" dirty="0" smtClean="0">
                <a:solidFill>
                  <a:srgbClr val="C00000"/>
                </a:solidFill>
              </a:rPr>
              <a:t> (</a:t>
            </a:r>
            <a:r>
              <a:rPr lang="en-US" sz="2400" b="1" i="1" spc="300" dirty="0" smtClean="0">
                <a:solidFill>
                  <a:srgbClr val="C00000"/>
                </a:solidFill>
              </a:rPr>
              <a:t>Aligning</a:t>
            </a:r>
            <a:r>
              <a:rPr lang="en-US" sz="2400" b="1" spc="300" dirty="0" smtClean="0">
                <a:solidFill>
                  <a:srgbClr val="C00000"/>
                </a:solidFill>
              </a:rPr>
              <a:t>) </a:t>
            </a:r>
            <a:r>
              <a:rPr lang="en-US" sz="2400" b="1" spc="300" dirty="0" err="1" smtClean="0">
                <a:solidFill>
                  <a:srgbClr val="C00000"/>
                </a:solidFill>
              </a:rPr>
              <a:t>Dasar</a:t>
            </a:r>
            <a:r>
              <a:rPr lang="en-US" sz="2400" b="1" spc="300" dirty="0" smtClean="0">
                <a:solidFill>
                  <a:srgbClr val="C00000"/>
                </a:solidFill>
              </a:rPr>
              <a:t> </a:t>
            </a:r>
            <a:r>
              <a:rPr lang="en-US" sz="2400" b="1" spc="300" dirty="0" err="1" smtClean="0">
                <a:solidFill>
                  <a:srgbClr val="C00000"/>
                </a:solidFill>
              </a:rPr>
              <a:t>dan</a:t>
            </a:r>
            <a:r>
              <a:rPr lang="en-US" sz="2400" b="1" spc="300" dirty="0" smtClean="0">
                <a:solidFill>
                  <a:srgbClr val="C00000"/>
                </a:solidFill>
              </a:rPr>
              <a:t> </a:t>
            </a:r>
            <a:r>
              <a:rPr lang="en-US" sz="2400" b="1" spc="300" dirty="0" err="1" smtClean="0">
                <a:solidFill>
                  <a:srgbClr val="C00000"/>
                </a:solidFill>
              </a:rPr>
              <a:t>Objektif</a:t>
            </a:r>
            <a:r>
              <a:rPr lang="en-US" sz="2400" b="1" spc="300" dirty="0" smtClean="0">
                <a:solidFill>
                  <a:srgbClr val="C00000"/>
                </a:solidFill>
              </a:rPr>
              <a:t> SPK </a:t>
            </a:r>
            <a:r>
              <a:rPr lang="en-US" sz="2400" b="1" spc="300" dirty="0" err="1" smtClean="0">
                <a:solidFill>
                  <a:srgbClr val="C00000"/>
                </a:solidFill>
              </a:rPr>
              <a:t>bersama</a:t>
            </a:r>
            <a:r>
              <a:rPr lang="en-US" sz="2400" b="1" spc="300" dirty="0" smtClean="0">
                <a:solidFill>
                  <a:srgbClr val="C00000"/>
                </a:solidFill>
              </a:rPr>
              <a:t> </a:t>
            </a:r>
            <a:r>
              <a:rPr lang="en-US" sz="2400" b="1" spc="300" dirty="0" err="1" smtClean="0">
                <a:solidFill>
                  <a:srgbClr val="C00000"/>
                </a:solidFill>
              </a:rPr>
              <a:t>Hala</a:t>
            </a:r>
            <a:r>
              <a:rPr lang="en-US" sz="2400" b="1" spc="300" dirty="0" smtClean="0">
                <a:solidFill>
                  <a:srgbClr val="C00000"/>
                </a:solidFill>
              </a:rPr>
              <a:t> </a:t>
            </a:r>
            <a:r>
              <a:rPr lang="en-US" sz="2400" b="1" spc="300" dirty="0" err="1" smtClean="0">
                <a:solidFill>
                  <a:srgbClr val="C00000"/>
                </a:solidFill>
              </a:rPr>
              <a:t>Tuju</a:t>
            </a:r>
            <a:r>
              <a:rPr lang="en-US" sz="2400" b="1" spc="300" dirty="0" smtClean="0">
                <a:solidFill>
                  <a:srgbClr val="C00000"/>
                </a:solidFill>
              </a:rPr>
              <a:t> </a:t>
            </a:r>
            <a:r>
              <a:rPr lang="en-US" sz="2400" b="1" spc="300" dirty="0" err="1" smtClean="0">
                <a:solidFill>
                  <a:srgbClr val="C00000"/>
                </a:solidFill>
              </a:rPr>
              <a:t>Strategik</a:t>
            </a:r>
            <a:r>
              <a:rPr lang="en-US" sz="2400" b="1" spc="300" dirty="0" smtClean="0">
                <a:solidFill>
                  <a:srgbClr val="C00000"/>
                </a:solidFill>
              </a:rPr>
              <a:t> </a:t>
            </a:r>
            <a:r>
              <a:rPr lang="en-US" sz="2400" b="1" spc="300" dirty="0" err="1" smtClean="0">
                <a:solidFill>
                  <a:srgbClr val="C00000"/>
                </a:solidFill>
              </a:rPr>
              <a:t>Organisasi</a:t>
            </a:r>
            <a:endParaRPr lang="en-US" sz="2400" b="1" spc="300" dirty="0" smtClean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8368" y="3100120"/>
            <a:ext cx="4439667" cy="30777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/>
              <a:t>Clause 5 - </a:t>
            </a:r>
            <a:r>
              <a:rPr lang="en-US" sz="2400" b="1" i="1" u="sng" dirty="0"/>
              <a:t>LEADERSHIP</a:t>
            </a:r>
          </a:p>
          <a:p>
            <a:r>
              <a:rPr lang="en-US" i="1" dirty="0"/>
              <a:t>Clause 5.1: Leadership and commitment</a:t>
            </a:r>
          </a:p>
          <a:p>
            <a:r>
              <a:rPr lang="en-US" i="1" dirty="0"/>
              <a:t>             5.1.1: General</a:t>
            </a:r>
          </a:p>
          <a:p>
            <a:endParaRPr lang="en-US" i="1" dirty="0" smtClean="0"/>
          </a:p>
          <a:p>
            <a:r>
              <a:rPr lang="en-US" i="1" dirty="0" smtClean="0"/>
              <a:t>Top </a:t>
            </a:r>
            <a:r>
              <a:rPr lang="en-US" i="1" dirty="0"/>
              <a:t>Management shall demonstrate leadership and commitment  with respect to </a:t>
            </a:r>
            <a:r>
              <a:rPr lang="en-US" i="1" dirty="0" smtClean="0"/>
              <a:t>the QMS by:</a:t>
            </a:r>
          </a:p>
          <a:p>
            <a:endParaRPr lang="en-US" b="1" i="1" dirty="0" smtClean="0">
              <a:solidFill>
                <a:srgbClr val="C00000"/>
              </a:solidFill>
            </a:endParaRPr>
          </a:p>
          <a:p>
            <a:r>
              <a:rPr lang="en-US" b="1" i="1" dirty="0" smtClean="0">
                <a:solidFill>
                  <a:srgbClr val="C00000"/>
                </a:solidFill>
              </a:rPr>
              <a:t>(</a:t>
            </a:r>
            <a:r>
              <a:rPr lang="en-US" sz="2000" b="1" i="1" dirty="0" smtClean="0">
                <a:solidFill>
                  <a:srgbClr val="C00000"/>
                </a:solidFill>
              </a:rPr>
              <a:t>c) Ensuring the integration of QMS into the organization’s business process</a:t>
            </a:r>
            <a:endParaRPr lang="en-MY" sz="2000" b="1" i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49509" y="3438675"/>
            <a:ext cx="4527410" cy="273921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/>
              <a:t>Clause 5 - </a:t>
            </a:r>
            <a:r>
              <a:rPr lang="en-US" sz="2400" b="1" i="1" u="sng" dirty="0"/>
              <a:t>LEADERSHIP</a:t>
            </a:r>
          </a:p>
          <a:p>
            <a:r>
              <a:rPr lang="en-US" i="1" dirty="0"/>
              <a:t>Clause </a:t>
            </a:r>
            <a:r>
              <a:rPr lang="en-US" i="1" dirty="0" smtClean="0"/>
              <a:t>5.2: Policy</a:t>
            </a:r>
          </a:p>
          <a:p>
            <a:r>
              <a:rPr lang="en-US" i="1" dirty="0" smtClean="0"/>
              <a:t>             5.2.1:  </a:t>
            </a:r>
            <a:r>
              <a:rPr lang="en-US" b="1" i="1" dirty="0" smtClean="0">
                <a:solidFill>
                  <a:srgbClr val="C00000"/>
                </a:solidFill>
              </a:rPr>
              <a:t>Establishing the quality policy</a:t>
            </a:r>
          </a:p>
          <a:p>
            <a:r>
              <a:rPr lang="en-US" i="1" dirty="0" smtClean="0"/>
              <a:t>Top </a:t>
            </a:r>
            <a:r>
              <a:rPr lang="en-US" i="1" dirty="0"/>
              <a:t>Management shall </a:t>
            </a:r>
            <a:r>
              <a:rPr lang="en-US" i="1" dirty="0" smtClean="0"/>
              <a:t>establish, implement and maintain the quality policy that: </a:t>
            </a:r>
          </a:p>
          <a:p>
            <a:pPr marL="342900" indent="-342900">
              <a:buAutoNum type="alphaLcParenBoth"/>
            </a:pPr>
            <a:r>
              <a:rPr lang="en-US" i="1" dirty="0"/>
              <a:t>i</a:t>
            </a:r>
            <a:r>
              <a:rPr lang="en-US" i="1" dirty="0" smtClean="0"/>
              <a:t>s </a:t>
            </a:r>
            <a:r>
              <a:rPr lang="en-US" b="1" i="1" dirty="0" smtClean="0">
                <a:solidFill>
                  <a:srgbClr val="C00000"/>
                </a:solidFill>
              </a:rPr>
              <a:t>appropriate to the purpose and context of the organization </a:t>
            </a:r>
            <a:r>
              <a:rPr lang="en-US" i="1" dirty="0" smtClean="0"/>
              <a:t>and </a:t>
            </a:r>
            <a:r>
              <a:rPr lang="en-US" b="1" i="1" dirty="0" smtClean="0">
                <a:solidFill>
                  <a:srgbClr val="C00000"/>
                </a:solidFill>
              </a:rPr>
              <a:t>supports its strategic direction</a:t>
            </a:r>
            <a:r>
              <a:rPr lang="en-US" i="1" dirty="0" smtClean="0"/>
              <a:t>;</a:t>
            </a:r>
          </a:p>
          <a:p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894" y="2056402"/>
            <a:ext cx="2467935" cy="19126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26" y="304102"/>
            <a:ext cx="1652159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3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6" y="6352674"/>
            <a:ext cx="8447235" cy="505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7119" y="373651"/>
            <a:ext cx="7672204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PERUBAHAN KONSEPTUAL DALAM ISO 9001:2015</a:t>
            </a:r>
            <a:endParaRPr lang="en-MY" sz="28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67119" y="1012980"/>
            <a:ext cx="5915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300" dirty="0" smtClean="0">
                <a:solidFill>
                  <a:srgbClr val="C00000"/>
                </a:solidFill>
              </a:rPr>
              <a:t>5.  </a:t>
            </a:r>
            <a:r>
              <a:rPr lang="en-US" sz="2800" b="1" spc="300" dirty="0" err="1" smtClean="0">
                <a:solidFill>
                  <a:srgbClr val="C00000"/>
                </a:solidFill>
              </a:rPr>
              <a:t>Dokumentasi</a:t>
            </a:r>
            <a:r>
              <a:rPr lang="en-US" sz="2800" b="1" spc="300" dirty="0" smtClean="0">
                <a:solidFill>
                  <a:srgbClr val="C00000"/>
                </a:solidFill>
              </a:rPr>
              <a:t> </a:t>
            </a:r>
            <a:r>
              <a:rPr lang="en-US" sz="2800" b="1" spc="300" dirty="0">
                <a:solidFill>
                  <a:srgbClr val="C00000"/>
                </a:solidFill>
              </a:rPr>
              <a:t>yang </a:t>
            </a:r>
            <a:r>
              <a:rPr lang="en-US" sz="2800" b="1" spc="300" dirty="0" err="1" smtClean="0">
                <a:solidFill>
                  <a:srgbClr val="C00000"/>
                </a:solidFill>
              </a:rPr>
              <a:t>Fleksibal</a:t>
            </a:r>
            <a:endParaRPr lang="en-MY" sz="2800" b="1" spc="3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42089" y="1433137"/>
            <a:ext cx="3426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smtClean="0"/>
              <a:t>documented information  </a:t>
            </a:r>
            <a:r>
              <a:rPr lang="en-US" i="1" dirty="0" smtClean="0"/>
              <a:t>is used for all document requirements either to maintain or retain</a:t>
            </a:r>
            <a:endParaRPr lang="en-MY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34" y="1693671"/>
            <a:ext cx="1688738" cy="10425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r="9759"/>
          <a:stretch/>
        </p:blipFill>
        <p:spPr>
          <a:xfrm>
            <a:off x="983830" y="2629421"/>
            <a:ext cx="4594934" cy="1591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6225" y="1484450"/>
            <a:ext cx="2194750" cy="17009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226" y="304102"/>
            <a:ext cx="1652159" cy="7315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338" y="2390404"/>
            <a:ext cx="5333197" cy="4101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910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6" y="6352674"/>
            <a:ext cx="8447235" cy="505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7131" y="350357"/>
            <a:ext cx="7672204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PERUBAHAN KONSEPTUAL DALAM ISO 9001:2015</a:t>
            </a:r>
            <a:endParaRPr lang="en-MY" sz="28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7131" y="1072869"/>
            <a:ext cx="916325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6"/>
            </a:pPr>
            <a:r>
              <a:rPr lang="en-US" sz="2400" b="1" spc="300" dirty="0" err="1" smtClean="0">
                <a:solidFill>
                  <a:srgbClr val="C00000"/>
                </a:solidFill>
              </a:rPr>
              <a:t>Menyediakan</a:t>
            </a:r>
            <a:r>
              <a:rPr lang="en-US" sz="2400" b="1" spc="300" dirty="0" smtClean="0">
                <a:solidFill>
                  <a:srgbClr val="C00000"/>
                </a:solidFill>
              </a:rPr>
              <a:t> </a:t>
            </a:r>
            <a:r>
              <a:rPr lang="en-US" sz="2400" b="1" spc="300" dirty="0" err="1" smtClean="0">
                <a:solidFill>
                  <a:srgbClr val="C00000"/>
                </a:solidFill>
              </a:rPr>
              <a:t>Produk</a:t>
            </a:r>
            <a:r>
              <a:rPr lang="en-US" sz="2400" b="1" spc="300" dirty="0" smtClean="0">
                <a:solidFill>
                  <a:srgbClr val="C00000"/>
                </a:solidFill>
              </a:rPr>
              <a:t> &amp; </a:t>
            </a:r>
            <a:r>
              <a:rPr lang="en-US" sz="2400" b="1" spc="300" dirty="0" err="1" smtClean="0">
                <a:solidFill>
                  <a:srgbClr val="C00000"/>
                </a:solidFill>
              </a:rPr>
              <a:t>Perkhidmatan</a:t>
            </a:r>
            <a:r>
              <a:rPr lang="en-US" sz="2400" b="1" spc="300" dirty="0" smtClean="0">
                <a:solidFill>
                  <a:srgbClr val="C00000"/>
                </a:solidFill>
              </a:rPr>
              <a:t> yang </a:t>
            </a:r>
            <a:r>
              <a:rPr lang="en-US" sz="2400" b="1" spc="300" dirty="0" err="1" smtClean="0">
                <a:solidFill>
                  <a:srgbClr val="C00000"/>
                </a:solidFill>
              </a:rPr>
              <a:t>Baik</a:t>
            </a:r>
            <a:r>
              <a:rPr lang="en-US" sz="2400" b="1" spc="300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sz="2400" b="1" spc="300" dirty="0">
                <a:solidFill>
                  <a:srgbClr val="C00000"/>
                </a:solidFill>
              </a:rPr>
              <a:t> </a:t>
            </a:r>
            <a:r>
              <a:rPr lang="en-US" sz="2400" b="1" spc="300" dirty="0" smtClean="0">
                <a:solidFill>
                  <a:srgbClr val="C00000"/>
                </a:solidFill>
              </a:rPr>
              <a:t>   </a:t>
            </a:r>
            <a:r>
              <a:rPr lang="en-US" sz="2400" b="1" spc="300" dirty="0" err="1" smtClean="0">
                <a:solidFill>
                  <a:srgbClr val="C00000"/>
                </a:solidFill>
              </a:rPr>
              <a:t>secara</a:t>
            </a:r>
            <a:r>
              <a:rPr lang="en-US" sz="2400" b="1" spc="300" dirty="0" smtClean="0">
                <a:solidFill>
                  <a:srgbClr val="C00000"/>
                </a:solidFill>
              </a:rPr>
              <a:t> </a:t>
            </a:r>
            <a:r>
              <a:rPr lang="en-US" sz="2400" b="1" spc="300" dirty="0" err="1" smtClean="0">
                <a:solidFill>
                  <a:srgbClr val="C00000"/>
                </a:solidFill>
              </a:rPr>
              <a:t>Konsiste</a:t>
            </a:r>
            <a:r>
              <a:rPr lang="en-US" sz="2400" b="1" dirty="0" err="1" smtClean="0">
                <a:solidFill>
                  <a:srgbClr val="C00000"/>
                </a:solidFill>
              </a:rPr>
              <a:t>n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endParaRPr lang="en-MY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98" y="2039078"/>
            <a:ext cx="1688738" cy="10425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109" y="2999591"/>
            <a:ext cx="3688400" cy="4938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830" y="3882049"/>
            <a:ext cx="3883489" cy="1408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6225" y="1484450"/>
            <a:ext cx="2194750" cy="17009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226" y="294866"/>
            <a:ext cx="1652159" cy="731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0178" y="2448956"/>
            <a:ext cx="5779509" cy="390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62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Inner-UPM-Template_Option-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6320149"/>
            <a:ext cx="8447235" cy="5053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53" y="381123"/>
            <a:ext cx="1652159" cy="73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50" y="1530190"/>
            <a:ext cx="2023751" cy="1249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591" y="854161"/>
            <a:ext cx="6950702" cy="4687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3255860" y="5116039"/>
            <a:ext cx="1228220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INPUT</a:t>
            </a:r>
            <a:endParaRPr lang="en-US" sz="32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41648" y="4981257"/>
            <a:ext cx="1681806" cy="76944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PROCESS</a:t>
            </a:r>
          </a:p>
          <a:p>
            <a:pPr algn="ctr"/>
            <a:r>
              <a:rPr lang="en-US" sz="1200" b="1" cap="none" spc="600" dirty="0" smtClean="0">
                <a:ln w="0"/>
                <a:solidFill>
                  <a:schemeClr val="accent6">
                    <a:lumMod val="50000"/>
                  </a:schemeClr>
                </a:solidFill>
              </a:rPr>
              <a:t>(PDCA)</a:t>
            </a:r>
            <a:endParaRPr lang="en-US" sz="1200" b="1" cap="none" spc="60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49855" y="5073589"/>
            <a:ext cx="1595309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OUTPUT</a:t>
            </a:r>
            <a:endParaRPr lang="en-US" sz="32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Striped Right Arrow 15"/>
          <p:cNvSpPr/>
          <p:nvPr/>
        </p:nvSpPr>
        <p:spPr>
          <a:xfrm>
            <a:off x="4660866" y="5287238"/>
            <a:ext cx="839032" cy="192947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7" name="Striped Right Arrow 16"/>
          <p:cNvSpPr/>
          <p:nvPr/>
        </p:nvSpPr>
        <p:spPr>
          <a:xfrm>
            <a:off x="7456406" y="5311952"/>
            <a:ext cx="767272" cy="184559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8362" y="5902665"/>
            <a:ext cx="1784875" cy="652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5269" y="5829450"/>
            <a:ext cx="1869383" cy="414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4027" y="5829450"/>
            <a:ext cx="1590266" cy="355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2222593" y="510190"/>
            <a:ext cx="7185018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STRUKTUR SPK DALAM BENTUK KITARAN PDCA</a:t>
            </a:r>
            <a:endParaRPr lang="en-MY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2154311" y="-8671"/>
            <a:ext cx="29418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</a:rPr>
              <a:t>ISO 9001:2008</a:t>
            </a:r>
            <a:endParaRPr lang="en-US" sz="3600" b="1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71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-7231" t="-10606" r="-8459" b="39550"/>
          <a:stretch/>
        </p:blipFill>
        <p:spPr>
          <a:xfrm>
            <a:off x="667266" y="1776289"/>
            <a:ext cx="2125361" cy="10128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6968" y="1145486"/>
            <a:ext cx="3906646" cy="5529312"/>
          </a:xfrm>
          <a:prstGeom prst="rect">
            <a:avLst/>
          </a:prstGeom>
        </p:spPr>
      </p:pic>
      <p:pic>
        <p:nvPicPr>
          <p:cNvPr id="7" name="Content Placeholder 4" descr="Inner-UPM-Template_Option-1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310184"/>
            <a:ext cx="8656357" cy="517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2753" y="886696"/>
            <a:ext cx="722861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STRUKTUR SPK DALAM BENTUK KITARAN PDCA</a:t>
            </a:r>
            <a:endParaRPr lang="en-MY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354018" y="2504206"/>
            <a:ext cx="36905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i="1" dirty="0" smtClean="0"/>
              <a:t>ISO 9001:2015 employs the </a:t>
            </a:r>
            <a:r>
              <a:rPr lang="en-US" sz="3600" b="1" i="1" dirty="0" smtClean="0">
                <a:solidFill>
                  <a:srgbClr val="C00000"/>
                </a:solidFill>
              </a:rPr>
              <a:t>process approach</a:t>
            </a:r>
            <a:r>
              <a:rPr lang="en-US" sz="2800" b="1" i="1" dirty="0" smtClean="0"/>
              <a:t>, which incorporates:</a:t>
            </a:r>
          </a:p>
          <a:p>
            <a:pPr marL="285750" indent="-285750" algn="r">
              <a:buFont typeface="Wingdings" panose="05000000000000000000" pitchFamily="2" charset="2"/>
              <a:buChar char="§"/>
            </a:pPr>
            <a:r>
              <a:rPr lang="en-US" sz="2800" b="1" i="1" dirty="0" smtClean="0"/>
              <a:t>The </a:t>
            </a:r>
            <a:r>
              <a:rPr lang="en-US" sz="2800" b="1" i="1" spc="300" dirty="0" smtClean="0">
                <a:solidFill>
                  <a:srgbClr val="C00000"/>
                </a:solidFill>
              </a:rPr>
              <a:t>PDCA cycle</a:t>
            </a:r>
            <a:r>
              <a:rPr lang="en-US" sz="2800" b="1" i="1" dirty="0" smtClean="0"/>
              <a:t>, and</a:t>
            </a:r>
          </a:p>
          <a:p>
            <a:pPr marL="285750" indent="-285750" algn="r">
              <a:buFont typeface="Wingdings" panose="05000000000000000000" pitchFamily="2" charset="2"/>
              <a:buChar char="§"/>
            </a:pPr>
            <a:r>
              <a:rPr lang="en-US" sz="2800" b="1" i="1" spc="300" dirty="0" smtClean="0">
                <a:solidFill>
                  <a:srgbClr val="C00000"/>
                </a:solidFill>
              </a:rPr>
              <a:t>Risk-based thinking</a:t>
            </a:r>
            <a:endParaRPr lang="en-MY" sz="2800" b="1" i="1" spc="300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928" y="413903"/>
            <a:ext cx="1652159" cy="7315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3696" y="5513992"/>
            <a:ext cx="526759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1600" spc="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digambarkan</a:t>
            </a:r>
            <a:r>
              <a:rPr lang="en-US" sz="1600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menerusi</a:t>
            </a:r>
            <a:r>
              <a:rPr lang="en-US" sz="1600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3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</a:t>
            </a:r>
            <a:r>
              <a:rPr lang="en-US" sz="1600" b="1" spc="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600" b="1" spc="3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Pemetaan</a:t>
            </a:r>
            <a:r>
              <a:rPr lang="en-US" sz="1600" b="1" spc="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3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sz="1600" b="1" spc="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3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Pengurusan</a:t>
            </a:r>
            <a:r>
              <a:rPr lang="en-US" sz="1600" b="1" spc="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3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Kual</a:t>
            </a:r>
            <a:r>
              <a:rPr lang="en-US" sz="1400" b="1" spc="3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</a:t>
            </a:r>
            <a:r>
              <a:rPr lang="en-US" sz="1400" b="1" spc="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(SPK)</a:t>
            </a:r>
            <a:r>
              <a:rPr lang="en-US" sz="1600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spc="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iaitu</a:t>
            </a:r>
            <a:r>
              <a:rPr lang="en-US" sz="1600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MY" sz="1600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754659" y="2949146"/>
            <a:ext cx="2075936" cy="3295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886" y="6289858"/>
            <a:ext cx="538162" cy="5381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857067" y="1738789"/>
            <a:ext cx="1176399" cy="31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45765" y="2116771"/>
            <a:ext cx="4399004" cy="3141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b="45306"/>
          <a:stretch/>
        </p:blipFill>
        <p:spPr>
          <a:xfrm>
            <a:off x="9547646" y="1299177"/>
            <a:ext cx="1476438" cy="973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7832" y="162606"/>
            <a:ext cx="3794057" cy="11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395"/>
            <a:ext cx="2306595" cy="1477910"/>
          </a:xfrm>
          <a:prstGeom prst="rect">
            <a:avLst/>
          </a:prstGeom>
        </p:spPr>
      </p:pic>
      <p:pic>
        <p:nvPicPr>
          <p:cNvPr id="6" name="Content Placeholder 4" descr="Inner-UPM-Template_Option-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9" y="6341194"/>
            <a:ext cx="8447235" cy="5053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66803" y="505854"/>
            <a:ext cx="961355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</a:rPr>
              <a:t>INTRODUCTION: 0.3.2 – THE STRUCTURE OF THE INTERNATIONAL STANDARD IN THE PDCA CYCLE</a:t>
            </a:r>
            <a:endParaRPr lang="en-MY" b="1" i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03712" y="67156"/>
            <a:ext cx="17931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MALAYSIAN STANDARD</a:t>
            </a:r>
            <a:endParaRPr lang="en-MY" sz="1100" dirty="0">
              <a:solidFill>
                <a:schemeClr val="bg1"/>
              </a:solidFill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85" y="304888"/>
            <a:ext cx="1652159" cy="731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419" y="906132"/>
            <a:ext cx="9942600" cy="435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464869" y="5179053"/>
            <a:ext cx="1228220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INPUT</a:t>
            </a:r>
            <a:endParaRPr lang="en-US" sz="32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989343" y="5179052"/>
            <a:ext cx="168180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PROCESS</a:t>
            </a:r>
            <a:endParaRPr lang="en-US" sz="32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499216" y="5179051"/>
            <a:ext cx="1595309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OUTPUT</a:t>
            </a:r>
            <a:endParaRPr lang="en-US" sz="32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8680" y="5763902"/>
            <a:ext cx="2134009" cy="630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570" y="5744916"/>
            <a:ext cx="3290287" cy="629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Striped Right Arrow 28"/>
          <p:cNvSpPr/>
          <p:nvPr/>
        </p:nvSpPr>
        <p:spPr>
          <a:xfrm>
            <a:off x="3962440" y="5337665"/>
            <a:ext cx="1829985" cy="175795"/>
          </a:xfrm>
          <a:prstGeom prst="striped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3" name="Striped Right Arrow 72"/>
          <p:cNvSpPr/>
          <p:nvPr/>
        </p:nvSpPr>
        <p:spPr>
          <a:xfrm>
            <a:off x="7940500" y="5348794"/>
            <a:ext cx="1311830" cy="197012"/>
          </a:xfrm>
          <a:prstGeom prst="striped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816" y="5750967"/>
            <a:ext cx="3145809" cy="871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8943" y="-1833"/>
            <a:ext cx="2769737" cy="80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20649" y="444843"/>
            <a:ext cx="2313116" cy="5899593"/>
          </a:xfrm>
          <a:prstGeom prst="rect">
            <a:avLst/>
          </a:prstGeom>
          <a:solidFill>
            <a:srgbClr val="FFFFE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0851" y="265445"/>
            <a:ext cx="10006764" cy="6417578"/>
          </a:xfrm>
          <a:prstGeom prst="rect">
            <a:avLst/>
          </a:prstGeom>
        </p:spPr>
      </p:pic>
      <p:pic>
        <p:nvPicPr>
          <p:cNvPr id="49" name="Content Placeholder 4" descr="Inner-UPM-Template_Option-1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" y="6295009"/>
            <a:ext cx="8447235" cy="505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1257" y="4235883"/>
            <a:ext cx="2984984" cy="76944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ms-MY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KLAUSA 5</a:t>
            </a:r>
            <a:endParaRPr lang="ms-MY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8016" y="5065921"/>
            <a:ext cx="1985293" cy="461665"/>
          </a:xfrm>
          <a:prstGeom prst="rect">
            <a:avLst/>
          </a:prstGeom>
          <a:solidFill>
            <a:srgbClr val="500DB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KEPIMPINAN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507" y="2295966"/>
            <a:ext cx="1151031" cy="1765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952" y="2388305"/>
            <a:ext cx="756687" cy="140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8362" y="2277247"/>
            <a:ext cx="785367" cy="1753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4" descr="http://www.upm.edu.my/imej/JPU/Bendahari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t="918" r="11144"/>
          <a:stretch/>
        </p:blipFill>
        <p:spPr bwMode="auto">
          <a:xfrm flipH="1">
            <a:off x="894965" y="2758805"/>
            <a:ext cx="816122" cy="1584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upm.edu.my/imej/TNC-IQBA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4904" y="2646896"/>
            <a:ext cx="704653" cy="104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upm.edu.my/imej/Husaini-Omar-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06" y="2404897"/>
            <a:ext cx="801712" cy="1187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65301" t="-338" b="34121"/>
          <a:stretch/>
        </p:blipFill>
        <p:spPr>
          <a:xfrm>
            <a:off x="2748054" y="2592303"/>
            <a:ext cx="1587649" cy="1654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357" y="348475"/>
            <a:ext cx="1652159" cy="73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5632" y="322632"/>
            <a:ext cx="5451627" cy="5925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2471297" y="939516"/>
            <a:ext cx="4144359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KEPIMPINAN</a:t>
            </a:r>
            <a:endParaRPr lang="en-MY" sz="4800" b="1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48053" y="-13232"/>
            <a:ext cx="1993565" cy="123149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59444" y="271197"/>
            <a:ext cx="35221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</a:rPr>
              <a:t>ISO 9001:2015</a:t>
            </a:r>
            <a:endParaRPr lang="en-US" sz="4400" b="1" cap="none" spc="0" dirty="0">
              <a:ln w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338016" y="3087143"/>
            <a:ext cx="736623" cy="1256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609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20649" y="444843"/>
            <a:ext cx="2313116" cy="5899593"/>
          </a:xfrm>
          <a:prstGeom prst="rect">
            <a:avLst/>
          </a:prstGeom>
          <a:solidFill>
            <a:srgbClr val="FFFFE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35377" y="49069"/>
            <a:ext cx="10006764" cy="6417578"/>
          </a:xfrm>
          <a:prstGeom prst="rect">
            <a:avLst/>
          </a:prstGeom>
        </p:spPr>
      </p:pic>
      <p:pic>
        <p:nvPicPr>
          <p:cNvPr id="49" name="Content Placeholder 4" descr="Inner-UPM-Template_Option-1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15406"/>
            <a:ext cx="8447235" cy="505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6864" y="3609583"/>
            <a:ext cx="4004943" cy="1015663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ms-MY" sz="6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KLAUSA 5</a:t>
            </a:r>
            <a:endParaRPr lang="ms-MY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843" y="4765805"/>
            <a:ext cx="1985293" cy="461665"/>
          </a:xfrm>
          <a:prstGeom prst="rect">
            <a:avLst/>
          </a:prstGeom>
          <a:solidFill>
            <a:srgbClr val="500DB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KEPIMPINAN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115" y="1492600"/>
            <a:ext cx="1151031" cy="1765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340" y="1710606"/>
            <a:ext cx="756687" cy="140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480" y="1678056"/>
            <a:ext cx="785367" cy="1753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4" descr="http://www.upm.edu.my/imej/JPU/Bendahari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t="918" r="11144"/>
          <a:stretch/>
        </p:blipFill>
        <p:spPr bwMode="auto">
          <a:xfrm flipH="1">
            <a:off x="983429" y="2052613"/>
            <a:ext cx="816122" cy="1584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upm.edu.my/imej/TNC-IQBA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5366" y="1970405"/>
            <a:ext cx="704653" cy="104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upm.edu.my/imej/Husaini-Omar-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03" y="1657616"/>
            <a:ext cx="801712" cy="1187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65301" t="-338" b="34121"/>
          <a:stretch/>
        </p:blipFill>
        <p:spPr>
          <a:xfrm>
            <a:off x="2748054" y="1898012"/>
            <a:ext cx="1587649" cy="1654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7920" y="373766"/>
            <a:ext cx="1652159" cy="73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24684" y="-37277"/>
            <a:ext cx="1993565" cy="123149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173193" y="303606"/>
            <a:ext cx="35221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</a:rPr>
              <a:t>ISO 9001:2015</a:t>
            </a:r>
            <a:endParaRPr lang="en-US" sz="4400" b="1" cap="none" spc="0" dirty="0">
              <a:ln w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/>
          <a:srcRect b="58033"/>
          <a:stretch/>
        </p:blipFill>
        <p:spPr>
          <a:xfrm>
            <a:off x="6065726" y="1041527"/>
            <a:ext cx="5956304" cy="24303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/>
          <a:srcRect t="57872"/>
          <a:stretch/>
        </p:blipFill>
        <p:spPr>
          <a:xfrm>
            <a:off x="5048514" y="3471876"/>
            <a:ext cx="6500640" cy="2662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2622" y="2386062"/>
            <a:ext cx="737680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7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886462" y="1054446"/>
            <a:ext cx="10107827" cy="5156887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101" y="1752242"/>
            <a:ext cx="7062217" cy="385997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883241" y="1768718"/>
            <a:ext cx="1046206" cy="809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TextBox 9"/>
          <p:cNvSpPr txBox="1"/>
          <p:nvPr/>
        </p:nvSpPr>
        <p:spPr>
          <a:xfrm>
            <a:off x="1198933" y="2349705"/>
            <a:ext cx="1478693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ISU DALAMAN UPM &amp; ISU LUARAN  YANG RELEVAN</a:t>
            </a:r>
            <a:endParaRPr lang="en-MY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8933" y="3998906"/>
            <a:ext cx="1478692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PIHAK BERKEPENTINGAN YANG RELEVAN DENGAN UPM &amp; KEPERLUAN MEREKA</a:t>
            </a:r>
            <a:endParaRPr lang="en-MY" sz="1200" dirty="0">
              <a:solidFill>
                <a:schemeClr val="bg1"/>
              </a:solidFill>
            </a:endParaRPr>
          </a:p>
        </p:txBody>
      </p:sp>
      <p:pic>
        <p:nvPicPr>
          <p:cNvPr id="12" name="Content Placeholder 4" descr="Inner-UPM-Template_Option-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53273"/>
            <a:ext cx="8437222" cy="50472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29447" y="1768718"/>
            <a:ext cx="3888259" cy="249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" name="TextBox 15"/>
          <p:cNvSpPr txBox="1"/>
          <p:nvPr/>
        </p:nvSpPr>
        <p:spPr>
          <a:xfrm>
            <a:off x="167783" y="980304"/>
            <a:ext cx="1170898" cy="497380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PIHAK BERKEPENTINGAN/PELANGGAN</a:t>
            </a:r>
            <a:endParaRPr lang="en-MY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45867" y="3152318"/>
            <a:ext cx="1166048" cy="107721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solidFill>
                  <a:schemeClr val="bg1"/>
                </a:solidFill>
              </a:rPr>
              <a:t>V</a:t>
            </a:r>
            <a:r>
              <a:rPr lang="en-US" sz="3200" b="1" spc="300" dirty="0" smtClean="0">
                <a:solidFill>
                  <a:schemeClr val="bg1"/>
                </a:solidFill>
              </a:rPr>
              <a:t>ISI UPM</a:t>
            </a:r>
            <a:endParaRPr lang="en-MY" sz="3200" b="1" spc="3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48572" y="3682314"/>
            <a:ext cx="131475" cy="31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8" name="TextBox 17"/>
          <p:cNvSpPr txBox="1"/>
          <p:nvPr/>
        </p:nvSpPr>
        <p:spPr>
          <a:xfrm>
            <a:off x="2578438" y="643725"/>
            <a:ext cx="7908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PEMETAAN SISTEM PENGURUSAN KUALITI UNIVERSITI PUTRA MALAYSIA</a:t>
            </a:r>
            <a:endParaRPr lang="en-MY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37222" y="3384826"/>
            <a:ext cx="844302" cy="758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329547" y="3517444"/>
            <a:ext cx="831798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32 KPI UPM</a:t>
            </a:r>
            <a:endParaRPr lang="en-MY" b="1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53" y="361370"/>
            <a:ext cx="1652159" cy="731583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9161345" y="3719098"/>
            <a:ext cx="1592760" cy="193875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extBox 6"/>
          <p:cNvSpPr txBox="1"/>
          <p:nvPr/>
        </p:nvSpPr>
        <p:spPr>
          <a:xfrm>
            <a:off x="9367025" y="3067136"/>
            <a:ext cx="1178009" cy="14773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5 </a:t>
            </a:r>
            <a:r>
              <a:rPr lang="en-US" b="1" dirty="0" err="1" smtClean="0">
                <a:solidFill>
                  <a:schemeClr val="bg1"/>
                </a:solidFill>
              </a:rPr>
              <a:t>Matlamat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Pelan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</a:t>
            </a:r>
            <a:r>
              <a:rPr lang="en-US" b="1" dirty="0" err="1" smtClean="0">
                <a:solidFill>
                  <a:schemeClr val="bg1"/>
                </a:solidFill>
              </a:rPr>
              <a:t>trategik</a:t>
            </a:r>
            <a:r>
              <a:rPr lang="en-US" b="1" dirty="0" smtClean="0">
                <a:solidFill>
                  <a:schemeClr val="bg1"/>
                </a:solidFill>
              </a:rPr>
              <a:t> UPM</a:t>
            </a:r>
            <a:endParaRPr lang="en-MY" b="1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03152" y="143065"/>
            <a:ext cx="35221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</a:rPr>
              <a:t>ISO 9001:2015</a:t>
            </a:r>
            <a:endParaRPr lang="en-US" sz="4400" b="1" cap="none" spc="0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255090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77410" y="416011"/>
            <a:ext cx="4118563" cy="523220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ms-MY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MAKLUMAT TAKLIMAT</a:t>
            </a:r>
            <a:endParaRPr lang="ms-MY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6" y="6352674"/>
            <a:ext cx="8447235" cy="505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02" y="311830"/>
            <a:ext cx="1652159" cy="7315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513" y="55656"/>
            <a:ext cx="2362939" cy="1106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987033"/>
              </p:ext>
            </p:extLst>
          </p:nvPr>
        </p:nvGraphicFramePr>
        <p:xfrm>
          <a:off x="405837" y="1074195"/>
          <a:ext cx="11498298" cy="531397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45837"/>
                <a:gridCol w="2899801"/>
                <a:gridCol w="7352660"/>
              </a:tblGrid>
              <a:tr h="4006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400" dirty="0" err="1">
                          <a:effectLst/>
                        </a:rPr>
                        <a:t>Siri</a:t>
                      </a:r>
                      <a:r>
                        <a:rPr lang="en-MY" sz="1400" dirty="0">
                          <a:effectLst/>
                        </a:rPr>
                        <a:t> </a:t>
                      </a:r>
                      <a:r>
                        <a:rPr lang="en-MY" sz="1400" dirty="0" err="1">
                          <a:effectLst/>
                        </a:rPr>
                        <a:t>Taklimat</a:t>
                      </a:r>
                      <a:endParaRPr lang="en-MY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400" dirty="0" err="1" smtClean="0">
                          <a:effectLst/>
                        </a:rPr>
                        <a:t>Tarikh</a:t>
                      </a:r>
                      <a:r>
                        <a:rPr lang="en-MY" sz="1400" dirty="0" smtClean="0">
                          <a:effectLst/>
                        </a:rPr>
                        <a:t>/</a:t>
                      </a:r>
                      <a:r>
                        <a:rPr lang="en-MY" sz="1400" dirty="0" err="1" smtClean="0">
                          <a:effectLst/>
                        </a:rPr>
                        <a:t>Masa</a:t>
                      </a:r>
                      <a:r>
                        <a:rPr lang="en-MY" sz="1400" dirty="0" smtClean="0">
                          <a:effectLst/>
                        </a:rPr>
                        <a:t>/ </a:t>
                      </a:r>
                      <a:r>
                        <a:rPr lang="en-MY" sz="1400" dirty="0" err="1" smtClean="0">
                          <a:effectLst/>
                        </a:rPr>
                        <a:t>Tempat</a:t>
                      </a:r>
                      <a:endParaRPr lang="en-MY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400" dirty="0">
                          <a:effectLst/>
                        </a:rPr>
                        <a:t>PTJ </a:t>
                      </a:r>
                      <a:r>
                        <a:rPr lang="en-MY" sz="1400" dirty="0" err="1">
                          <a:effectLst/>
                        </a:rPr>
                        <a:t>terlibat</a:t>
                      </a:r>
                      <a:endParaRPr lang="en-MY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</a:tr>
              <a:tr h="7387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600" dirty="0" err="1">
                          <a:effectLst/>
                        </a:rPr>
                        <a:t>Siri</a:t>
                      </a:r>
                      <a:r>
                        <a:rPr lang="en-MY" sz="1600" dirty="0">
                          <a:effectLst/>
                        </a:rPr>
                        <a:t> 1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400" b="1" dirty="0">
                          <a:effectLst/>
                        </a:rPr>
                        <a:t>4 Mei </a:t>
                      </a:r>
                      <a:r>
                        <a:rPr lang="en-MY" sz="1400" b="1" dirty="0" smtClean="0">
                          <a:effectLst/>
                        </a:rPr>
                        <a:t>2017/</a:t>
                      </a:r>
                      <a:r>
                        <a:rPr lang="en-MY" sz="1400" b="1" baseline="0" dirty="0" smtClean="0">
                          <a:effectLst/>
                        </a:rPr>
                        <a:t> </a:t>
                      </a:r>
                      <a:r>
                        <a:rPr lang="en-MY" sz="1400" b="0" dirty="0" smtClean="0">
                          <a:effectLst/>
                        </a:rPr>
                        <a:t>9.00 – 10.30</a:t>
                      </a:r>
                      <a:r>
                        <a:rPr lang="en-MY" sz="1400" b="0" baseline="0" dirty="0" smtClean="0">
                          <a:effectLst/>
                        </a:rPr>
                        <a:t> </a:t>
                      </a:r>
                      <a:r>
                        <a:rPr lang="en-MY" sz="1400" b="0" baseline="0" dirty="0" err="1" smtClean="0">
                          <a:effectLst/>
                        </a:rPr>
                        <a:t>pagi</a:t>
                      </a:r>
                      <a:r>
                        <a:rPr lang="en-MY" sz="1400" b="0" baseline="0" dirty="0" smtClean="0">
                          <a:effectLst/>
                        </a:rPr>
                        <a:t>/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400" b="0" baseline="0" dirty="0" err="1" smtClean="0">
                          <a:effectLst/>
                        </a:rPr>
                        <a:t>Dewan</a:t>
                      </a:r>
                      <a:r>
                        <a:rPr lang="en-MY" sz="1400" b="0" baseline="0" dirty="0" smtClean="0">
                          <a:effectLst/>
                        </a:rPr>
                        <a:t> </a:t>
                      </a:r>
                      <a:r>
                        <a:rPr lang="en-MY" sz="1400" b="0" baseline="0" dirty="0" err="1" smtClean="0">
                          <a:effectLst/>
                        </a:rPr>
                        <a:t>Kuliah</a:t>
                      </a:r>
                      <a:r>
                        <a:rPr lang="en-MY" sz="1400" b="0" baseline="0" dirty="0" smtClean="0">
                          <a:effectLst/>
                        </a:rPr>
                        <a:t> D, </a:t>
                      </a:r>
                      <a:r>
                        <a:rPr lang="en-MY" sz="1400" b="0" baseline="0" dirty="0" err="1" smtClean="0">
                          <a:effectLst/>
                        </a:rPr>
                        <a:t>Zon</a:t>
                      </a:r>
                      <a:r>
                        <a:rPr lang="en-MY" sz="1400" b="0" baseline="0" dirty="0" smtClean="0">
                          <a:effectLst/>
                        </a:rPr>
                        <a:t> A</a:t>
                      </a:r>
                      <a:endParaRPr lang="en-MY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</a:rPr>
                        <a:t>PTJ di </a:t>
                      </a:r>
                      <a:r>
                        <a:rPr lang="en-MY" sz="1600" dirty="0" err="1">
                          <a:effectLst/>
                        </a:rPr>
                        <a:t>bawah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entiti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Pejabat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Naib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Canselor</a:t>
                      </a:r>
                      <a:r>
                        <a:rPr lang="en-MY" sz="1600" dirty="0">
                          <a:effectLst/>
                        </a:rPr>
                        <a:t> &amp; </a:t>
                      </a:r>
                      <a:r>
                        <a:rPr lang="en-MY" sz="1600" dirty="0" err="1">
                          <a:effectLst/>
                        </a:rPr>
                        <a:t>Pejabat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Timbalan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Naib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Canselor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endParaRPr lang="en-MY" sz="16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600" dirty="0" smtClean="0">
                          <a:effectLst/>
                        </a:rPr>
                        <a:t>(</a:t>
                      </a:r>
                      <a:r>
                        <a:rPr lang="en-MY" sz="1600" dirty="0">
                          <a:effectLst/>
                        </a:rPr>
                        <a:t>Hal </a:t>
                      </a:r>
                      <a:r>
                        <a:rPr lang="en-MY" sz="1600" dirty="0" err="1">
                          <a:effectLst/>
                        </a:rPr>
                        <a:t>Ehwal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Pelajar</a:t>
                      </a:r>
                      <a:r>
                        <a:rPr lang="en-MY" sz="1600" dirty="0">
                          <a:effectLst/>
                        </a:rPr>
                        <a:t> &amp; Alumni)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</a:rPr>
                        <a:t> 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997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600" dirty="0" err="1">
                          <a:effectLst/>
                        </a:rPr>
                        <a:t>Siri</a:t>
                      </a:r>
                      <a:r>
                        <a:rPr lang="en-MY" sz="1600" dirty="0">
                          <a:effectLst/>
                        </a:rPr>
                        <a:t> 2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400" b="1" dirty="0">
                          <a:effectLst/>
                        </a:rPr>
                        <a:t>5 Mei </a:t>
                      </a:r>
                      <a:r>
                        <a:rPr lang="en-MY" sz="1400" b="1" dirty="0" smtClean="0">
                          <a:effectLst/>
                        </a:rPr>
                        <a:t>2017/ </a:t>
                      </a:r>
                      <a:r>
                        <a:rPr lang="en-MY" sz="1400" b="0" dirty="0" smtClean="0">
                          <a:effectLst/>
                        </a:rPr>
                        <a:t>9.00</a:t>
                      </a:r>
                      <a:r>
                        <a:rPr lang="en-MY" sz="1400" b="0" baseline="0" dirty="0" smtClean="0">
                          <a:effectLst/>
                        </a:rPr>
                        <a:t> – 10.30</a:t>
                      </a:r>
                      <a:r>
                        <a:rPr lang="en-MY" sz="1400" b="0" dirty="0" smtClean="0">
                          <a:effectLst/>
                        </a:rPr>
                        <a:t> </a:t>
                      </a:r>
                      <a:r>
                        <a:rPr lang="en-MY" sz="1400" b="0" dirty="0" err="1" smtClean="0">
                          <a:effectLst/>
                        </a:rPr>
                        <a:t>pagi</a:t>
                      </a:r>
                      <a:r>
                        <a:rPr lang="en-MY" sz="1400" b="0" dirty="0" smtClean="0">
                          <a:effectLst/>
                        </a:rPr>
                        <a:t>/ Auditorium Putra </a:t>
                      </a:r>
                      <a:r>
                        <a:rPr lang="en-MY" sz="1400" b="0" dirty="0" err="1" smtClean="0">
                          <a:effectLst/>
                        </a:rPr>
                        <a:t>Bangunan</a:t>
                      </a:r>
                      <a:r>
                        <a:rPr lang="en-MY" sz="1400" b="0" dirty="0" smtClean="0">
                          <a:effectLst/>
                        </a:rPr>
                        <a:t> </a:t>
                      </a:r>
                      <a:r>
                        <a:rPr lang="en-MY" sz="1400" b="0" dirty="0" err="1" smtClean="0">
                          <a:effectLst/>
                        </a:rPr>
                        <a:t>Pejabat</a:t>
                      </a:r>
                      <a:r>
                        <a:rPr lang="en-MY" sz="1400" b="0" dirty="0" smtClean="0">
                          <a:effectLst/>
                        </a:rPr>
                        <a:t> TNC(PI)</a:t>
                      </a:r>
                      <a:endParaRPr lang="en-MY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</a:rPr>
                        <a:t>PTJ di </a:t>
                      </a:r>
                      <a:r>
                        <a:rPr lang="en-MY" sz="1600" dirty="0" err="1">
                          <a:effectLst/>
                        </a:rPr>
                        <a:t>bawah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entiti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Pejabat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Timbalan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Naib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Canselor</a:t>
                      </a:r>
                      <a:r>
                        <a:rPr lang="en-MY" sz="1600" dirty="0">
                          <a:effectLst/>
                        </a:rPr>
                        <a:t> (</a:t>
                      </a:r>
                      <a:r>
                        <a:rPr lang="en-MY" sz="1600" dirty="0" err="1">
                          <a:effectLst/>
                        </a:rPr>
                        <a:t>Jaringan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Industri</a:t>
                      </a:r>
                      <a:r>
                        <a:rPr lang="en-MY" sz="1600" dirty="0">
                          <a:effectLst/>
                        </a:rPr>
                        <a:t> &amp; </a:t>
                      </a:r>
                      <a:r>
                        <a:rPr lang="en-MY" sz="1600" dirty="0" err="1">
                          <a:effectLst/>
                        </a:rPr>
                        <a:t>Masyarakat</a:t>
                      </a:r>
                      <a:r>
                        <a:rPr lang="en-MY" sz="1600" dirty="0">
                          <a:effectLst/>
                        </a:rPr>
                        <a:t>), </a:t>
                      </a:r>
                      <a:r>
                        <a:rPr lang="en-MY" sz="1600" dirty="0" err="1">
                          <a:effectLst/>
                        </a:rPr>
                        <a:t>Pejabat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Timbalan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Naib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Canselor</a:t>
                      </a:r>
                      <a:r>
                        <a:rPr lang="en-MY" sz="1600" dirty="0">
                          <a:effectLst/>
                        </a:rPr>
                        <a:t> (</a:t>
                      </a:r>
                      <a:r>
                        <a:rPr lang="en-MY" sz="1600" dirty="0" err="1">
                          <a:effectLst/>
                        </a:rPr>
                        <a:t>Penyelidikan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dan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Inovasi</a:t>
                      </a:r>
                      <a:r>
                        <a:rPr lang="en-MY" sz="1600" dirty="0">
                          <a:effectLst/>
                        </a:rPr>
                        <a:t>) </a:t>
                      </a:r>
                      <a:r>
                        <a:rPr lang="en-MY" sz="1600" dirty="0" err="1">
                          <a:effectLst/>
                        </a:rPr>
                        <a:t>dan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semua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Institut</a:t>
                      </a:r>
                      <a:endParaRPr lang="en-MY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</a:rPr>
                        <a:t> 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98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600" dirty="0" err="1">
                          <a:effectLst/>
                        </a:rPr>
                        <a:t>Siri</a:t>
                      </a:r>
                      <a:r>
                        <a:rPr lang="en-MY" sz="1600" dirty="0">
                          <a:effectLst/>
                        </a:rPr>
                        <a:t> 3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400" b="1" dirty="0">
                          <a:effectLst/>
                        </a:rPr>
                        <a:t>11 Mei 2017</a:t>
                      </a:r>
                      <a:endParaRPr lang="en-MY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</a:rPr>
                        <a:t>UPM </a:t>
                      </a:r>
                      <a:r>
                        <a:rPr lang="en-MY" sz="1600" dirty="0" err="1" smtClean="0">
                          <a:effectLst/>
                        </a:rPr>
                        <a:t>Kampus</a:t>
                      </a:r>
                      <a:r>
                        <a:rPr lang="en-MY" sz="1600" baseline="0" dirty="0" smtClean="0">
                          <a:effectLst/>
                        </a:rPr>
                        <a:t> </a:t>
                      </a:r>
                      <a:r>
                        <a:rPr lang="en-MY" sz="1600" dirty="0" err="1" smtClean="0">
                          <a:effectLst/>
                        </a:rPr>
                        <a:t>Bintulu</a:t>
                      </a:r>
                      <a:endParaRPr lang="en-MY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</a:rPr>
                        <a:t> 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7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600" dirty="0" err="1">
                          <a:effectLst/>
                        </a:rPr>
                        <a:t>Siri</a:t>
                      </a:r>
                      <a:r>
                        <a:rPr lang="en-MY" sz="1600" dirty="0">
                          <a:effectLst/>
                        </a:rPr>
                        <a:t> 4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400" b="1" dirty="0">
                          <a:effectLst/>
                        </a:rPr>
                        <a:t>18 Mei </a:t>
                      </a:r>
                      <a:r>
                        <a:rPr lang="en-MY" sz="1400" b="1" dirty="0" smtClean="0">
                          <a:effectLst/>
                        </a:rPr>
                        <a:t>2017/ </a:t>
                      </a:r>
                      <a:r>
                        <a:rPr lang="en-US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10.30 </a:t>
                      </a:r>
                      <a:r>
                        <a:rPr lang="en-US" sz="1400" b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pagi</a:t>
                      </a:r>
                      <a:r>
                        <a:rPr lang="en-US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-12.00 </a:t>
                      </a:r>
                      <a:r>
                        <a:rPr lang="en-US" sz="1400" b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tengahari</a:t>
                      </a:r>
                      <a:r>
                        <a:rPr lang="en-US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Auditorium </a:t>
                      </a:r>
                      <a:r>
                        <a:rPr lang="en-US" sz="1400" b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Fakulti</a:t>
                      </a:r>
                      <a:r>
                        <a:rPr lang="en-US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Perubatan</a:t>
                      </a:r>
                      <a:r>
                        <a:rPr lang="en-US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Veterinar</a:t>
                      </a:r>
                      <a:endParaRPr lang="en-MY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</a:rPr>
                        <a:t>PTJ di </a:t>
                      </a:r>
                      <a:r>
                        <a:rPr lang="en-MY" sz="1600" dirty="0" err="1">
                          <a:effectLst/>
                        </a:rPr>
                        <a:t>bawah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entiti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Pejabat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Timbalan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Naib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Canselor</a:t>
                      </a:r>
                      <a:r>
                        <a:rPr lang="en-MY" sz="1600" dirty="0">
                          <a:effectLst/>
                        </a:rPr>
                        <a:t> (</a:t>
                      </a:r>
                      <a:r>
                        <a:rPr lang="en-MY" sz="1600" dirty="0" err="1">
                          <a:effectLst/>
                        </a:rPr>
                        <a:t>Akademik</a:t>
                      </a:r>
                      <a:r>
                        <a:rPr lang="en-MY" sz="1600" dirty="0">
                          <a:effectLst/>
                        </a:rPr>
                        <a:t> &amp; </a:t>
                      </a:r>
                      <a:r>
                        <a:rPr lang="en-MY" sz="1600" dirty="0" err="1">
                          <a:effectLst/>
                        </a:rPr>
                        <a:t>Antarabangsa</a:t>
                      </a:r>
                      <a:r>
                        <a:rPr lang="en-MY" sz="1600" dirty="0">
                          <a:effectLst/>
                        </a:rPr>
                        <a:t>) </a:t>
                      </a:r>
                      <a:r>
                        <a:rPr lang="en-MY" sz="1600" dirty="0" err="1">
                          <a:effectLst/>
                        </a:rPr>
                        <a:t>dan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semua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Fakulti</a:t>
                      </a:r>
                      <a:r>
                        <a:rPr lang="en-MY" sz="1600" dirty="0">
                          <a:effectLst/>
                        </a:rPr>
                        <a:t>, </a:t>
                      </a:r>
                      <a:r>
                        <a:rPr lang="en-MY" sz="1600" dirty="0" err="1">
                          <a:effectLst/>
                        </a:rPr>
                        <a:t>serta</a:t>
                      </a:r>
                      <a:r>
                        <a:rPr lang="en-MY" sz="1600" dirty="0">
                          <a:effectLst/>
                        </a:rPr>
                        <a:t>  </a:t>
                      </a:r>
                      <a:r>
                        <a:rPr lang="en-MY" sz="1600" dirty="0" err="1">
                          <a:effectLst/>
                        </a:rPr>
                        <a:t>Sekolah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Pengajian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Siswazah</a:t>
                      </a:r>
                      <a:endParaRPr lang="en-MY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</a:rPr>
                        <a:t> 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98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600" dirty="0" err="1">
                          <a:effectLst/>
                        </a:rPr>
                        <a:t>Siri</a:t>
                      </a:r>
                      <a:r>
                        <a:rPr lang="en-MY" sz="1600" dirty="0">
                          <a:effectLst/>
                        </a:rPr>
                        <a:t> 5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400" b="1" dirty="0">
                          <a:effectLst/>
                        </a:rPr>
                        <a:t>19 Mei </a:t>
                      </a:r>
                      <a:r>
                        <a:rPr lang="en-MY" sz="1400" b="1" dirty="0" smtClean="0">
                          <a:effectLst/>
                        </a:rPr>
                        <a:t>2017/</a:t>
                      </a:r>
                      <a:r>
                        <a:rPr lang="en-MY" sz="1400" b="1" baseline="0" dirty="0" smtClean="0">
                          <a:effectLst/>
                        </a:rPr>
                        <a:t> </a:t>
                      </a:r>
                      <a:r>
                        <a:rPr lang="en-US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9.00 – 10.30 </a:t>
                      </a:r>
                      <a:r>
                        <a:rPr lang="en-US" sz="1400" b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pagi</a:t>
                      </a:r>
                      <a:r>
                        <a:rPr lang="en-US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Dewan </a:t>
                      </a:r>
                      <a:r>
                        <a:rPr lang="en-US" sz="1400" b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Reka</a:t>
                      </a:r>
                      <a:r>
                        <a:rPr lang="en-US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Bentuk</a:t>
                      </a:r>
                      <a:r>
                        <a:rPr lang="en-US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Fakulti</a:t>
                      </a:r>
                      <a:r>
                        <a:rPr lang="en-US" sz="14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Rekabentuk</a:t>
                      </a:r>
                      <a:r>
                        <a:rPr lang="en-US" sz="14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</a:t>
                      </a:r>
                      <a:r>
                        <a:rPr lang="en-US" sz="14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Senibina</a:t>
                      </a:r>
                      <a:endParaRPr lang="en-US" sz="1400" b="0" baseline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MY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</a:rPr>
                        <a:t>PTJ di </a:t>
                      </a:r>
                      <a:r>
                        <a:rPr lang="en-MY" sz="1600" dirty="0" err="1">
                          <a:effectLst/>
                        </a:rPr>
                        <a:t>bawah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entiti</a:t>
                      </a:r>
                      <a:r>
                        <a:rPr lang="en-MY" sz="1600" dirty="0">
                          <a:effectLst/>
                        </a:rPr>
                        <a:t> </a:t>
                      </a:r>
                      <a:r>
                        <a:rPr lang="en-MY" sz="1600" dirty="0" err="1">
                          <a:effectLst/>
                        </a:rPr>
                        <a:t>sokongan</a:t>
                      </a:r>
                      <a:endParaRPr lang="en-MY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</a:rPr>
                        <a:t> 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98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Siri</a:t>
                      </a: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Khas</a:t>
                      </a:r>
                      <a:endParaRPr lang="en-MY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Mei 2017/ </a:t>
                      </a:r>
                      <a:r>
                        <a:rPr lang="en-US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11.00 </a:t>
                      </a:r>
                      <a:r>
                        <a:rPr lang="en-US" sz="1400" b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pagi</a:t>
                      </a:r>
                      <a:r>
                        <a:rPr lang="en-US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-12.30 </a:t>
                      </a:r>
                      <a:r>
                        <a:rPr lang="en-US" sz="1400" b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Tenghahari</a:t>
                      </a:r>
                      <a:r>
                        <a:rPr lang="en-US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Dewan </a:t>
                      </a:r>
                      <a:r>
                        <a:rPr lang="en-US" sz="1400" b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Reka</a:t>
                      </a:r>
                      <a:r>
                        <a:rPr lang="en-US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Bentuk</a:t>
                      </a:r>
                      <a:r>
                        <a:rPr lang="en-US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Fakulti</a:t>
                      </a:r>
                      <a:r>
                        <a:rPr lang="en-US" sz="14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Rekabentuk</a:t>
                      </a:r>
                      <a:r>
                        <a:rPr lang="en-US" sz="14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</a:t>
                      </a:r>
                      <a:r>
                        <a:rPr lang="en-US" sz="14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Senibina</a:t>
                      </a:r>
                      <a:endParaRPr lang="en-US" sz="1400" b="0" baseline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MY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Semua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Timbalan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Wakil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Pengurusan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(TWP) </a:t>
                      </a:r>
                      <a:r>
                        <a:rPr lang="en-US" sz="14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Peneraju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Proses &amp; PTJ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Pegawai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Kawalan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Dokumen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(PKD) &amp; </a:t>
                      </a:r>
                      <a:r>
                        <a:rPr lang="en-US" sz="1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Timbalan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PKD  </a:t>
                      </a:r>
                      <a:r>
                        <a:rPr lang="en-US" sz="14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Peneraju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Proses &amp; PTJ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Penyelaras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Audit (PA) &amp; </a:t>
                      </a:r>
                      <a:r>
                        <a:rPr lang="en-US" sz="1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Timbalan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PA, </a:t>
                      </a:r>
                      <a:r>
                        <a:rPr lang="en-US" sz="14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Penyelaras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Latihan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Staf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(PLS) &amp; </a:t>
                      </a:r>
                      <a:r>
                        <a:rPr lang="en-US" sz="14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Timbalan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PLS PTJ &amp; </a:t>
                      </a:r>
                      <a:r>
                        <a:rPr lang="en-US" sz="14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Pelaksana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Pegawai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Rekod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Jabatan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Universiti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&amp; PTJ </a:t>
                      </a:r>
                      <a:r>
                        <a:rPr lang="en-US" sz="14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Penyelaras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Kepuasan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Pelanggan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(PKP) &amp; </a:t>
                      </a:r>
                      <a:r>
                        <a:rPr lang="en-US" sz="14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Timbalan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PKP</a:t>
                      </a:r>
                      <a:endParaRPr lang="en-MY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-1778" t="-10323" r="1778" b="10323"/>
          <a:stretch/>
        </p:blipFill>
        <p:spPr>
          <a:xfrm>
            <a:off x="11365332" y="6084374"/>
            <a:ext cx="683120" cy="7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845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" y="6295009"/>
            <a:ext cx="8447235" cy="5053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57" y="348475"/>
            <a:ext cx="1652159" cy="73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277" y="308408"/>
            <a:ext cx="5451627" cy="5925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1202397" y="1144501"/>
            <a:ext cx="460827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</a:rPr>
              <a:t>DASAR KUALITI</a:t>
            </a:r>
            <a:endParaRPr lang="en-MY" sz="5400" b="1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8053" y="-13232"/>
            <a:ext cx="1993565" cy="123149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59444" y="271197"/>
            <a:ext cx="35221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chemeClr val="tx1"/>
                </a:solidFill>
              </a:rPr>
              <a:t>ISO 9001:2015</a:t>
            </a:r>
            <a:endParaRPr lang="en-US" sz="4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2357" y="4675932"/>
            <a:ext cx="2984984" cy="76944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ms-MY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KLAUSA 5</a:t>
            </a:r>
            <a:endParaRPr lang="ms-MY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65301" t="-338" b="34121"/>
          <a:stretch/>
        </p:blipFill>
        <p:spPr>
          <a:xfrm>
            <a:off x="2808680" y="2934296"/>
            <a:ext cx="1668806" cy="1567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454065" y="5555467"/>
            <a:ext cx="1985293" cy="461665"/>
          </a:xfrm>
          <a:prstGeom prst="rect">
            <a:avLst/>
          </a:prstGeom>
          <a:solidFill>
            <a:srgbClr val="500DB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KEPIMPINAN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2041" y="2450946"/>
            <a:ext cx="988867" cy="1516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3934" y="2833817"/>
            <a:ext cx="756687" cy="140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0097" y="2517642"/>
            <a:ext cx="785367" cy="1753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14" descr="http://www.upm.edu.my/imej/JPU/Bendahari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t="918" r="11144"/>
          <a:stretch/>
        </p:blipFill>
        <p:spPr bwMode="auto">
          <a:xfrm flipH="1">
            <a:off x="949167" y="2903011"/>
            <a:ext cx="816122" cy="1584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upm.edu.my/imej/TNC-IQBAL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9034" y="2949294"/>
            <a:ext cx="704653" cy="104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www.upm.edu.my/imej/Husaini-Omar-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570" y="2877421"/>
            <a:ext cx="801712" cy="1187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722" y="3231823"/>
            <a:ext cx="737680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" y="6330088"/>
            <a:ext cx="8447235" cy="505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7589" y="4704817"/>
            <a:ext cx="2984984" cy="76944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ms-MY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KLAUSA 5</a:t>
            </a:r>
            <a:endParaRPr lang="ms-MY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5301" t="-338" b="34121"/>
          <a:stretch/>
        </p:blipFill>
        <p:spPr>
          <a:xfrm>
            <a:off x="2808680" y="2934296"/>
            <a:ext cx="1668806" cy="1567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37589" y="5555467"/>
            <a:ext cx="1985293" cy="461665"/>
          </a:xfrm>
          <a:prstGeom prst="rect">
            <a:avLst/>
          </a:prstGeom>
          <a:solidFill>
            <a:srgbClr val="500DB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KEPIMPINAN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041" y="2450946"/>
            <a:ext cx="988867" cy="1516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934" y="2833817"/>
            <a:ext cx="756687" cy="140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6263" y="2488266"/>
            <a:ext cx="785367" cy="1753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4" descr="http://www.upm.edu.my/imej/JPU/Bendahari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t="918" r="11144"/>
          <a:stretch/>
        </p:blipFill>
        <p:spPr bwMode="auto">
          <a:xfrm flipH="1">
            <a:off x="979625" y="2898286"/>
            <a:ext cx="816122" cy="1584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upm.edu.my/imej/TNC-IQBA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9034" y="2949294"/>
            <a:ext cx="704653" cy="104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upm.edu.my/imej/Husaini-Omar-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570" y="2877421"/>
            <a:ext cx="801712" cy="1187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491" y="310042"/>
            <a:ext cx="1652159" cy="7315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7955" y="377734"/>
            <a:ext cx="5482892" cy="58148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1059748" y="1001919"/>
            <a:ext cx="4545186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</a:rPr>
              <a:t>DASAR KUALITI</a:t>
            </a:r>
            <a:endParaRPr lang="en-MY" sz="5400" b="1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60588" y="271197"/>
            <a:ext cx="35221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chemeClr val="tx1"/>
                </a:solidFill>
              </a:rPr>
              <a:t>ISO 9001:2015</a:t>
            </a:r>
            <a:endParaRPr lang="en-US" sz="44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84976" y="-41648"/>
            <a:ext cx="1993565" cy="12314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067" y="3264969"/>
            <a:ext cx="737680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9294817" y="367708"/>
            <a:ext cx="2313116" cy="5899593"/>
          </a:xfrm>
          <a:prstGeom prst="rect">
            <a:avLst/>
          </a:prstGeom>
          <a:solidFill>
            <a:srgbClr val="FFFFE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/>
          </a:p>
        </p:txBody>
      </p:sp>
      <p:pic>
        <p:nvPicPr>
          <p:cNvPr id="49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" y="6295009"/>
            <a:ext cx="8447235" cy="5053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38" y="367147"/>
            <a:ext cx="1652159" cy="7315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475" y="409180"/>
            <a:ext cx="3180140" cy="8596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523" y="363021"/>
            <a:ext cx="5496410" cy="5797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938" y="1403095"/>
            <a:ext cx="4393093" cy="4659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8683" y="1015506"/>
            <a:ext cx="1993565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8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 descr="Inner-UPM-Template_Option-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34116"/>
            <a:ext cx="10429103" cy="6238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1953" y="870245"/>
            <a:ext cx="4049507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ms-MY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DASAR KUALITI UPM KINI</a:t>
            </a:r>
            <a:endParaRPr lang="ms-MY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56" y="369495"/>
            <a:ext cx="1652159" cy="7315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69" y="1321572"/>
            <a:ext cx="1900131" cy="1460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8665" y="1535285"/>
            <a:ext cx="6870078" cy="4588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29208" y="4382406"/>
            <a:ext cx="2133600" cy="163121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000" b="1" spc="300" dirty="0" smtClean="0">
                <a:solidFill>
                  <a:schemeClr val="bg1">
                    <a:lumMod val="95000"/>
                  </a:schemeClr>
                </a:solidFill>
              </a:rPr>
              <a:t>..</a:t>
            </a:r>
            <a:r>
              <a:rPr lang="en-US" sz="2000" b="1" spc="300" dirty="0" err="1" smtClean="0">
                <a:solidFill>
                  <a:schemeClr val="bg1">
                    <a:lumMod val="95000"/>
                  </a:schemeClr>
                </a:solidFill>
              </a:rPr>
              <a:t>berdasarkan</a:t>
            </a:r>
            <a:r>
              <a:rPr lang="en-US" sz="2000" b="1" spc="3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spc="300" dirty="0" err="1" smtClean="0">
                <a:solidFill>
                  <a:schemeClr val="bg1">
                    <a:lumMod val="95000"/>
                  </a:schemeClr>
                </a:solidFill>
              </a:rPr>
              <a:t>keperluan</a:t>
            </a:r>
            <a:r>
              <a:rPr lang="en-US" sz="2000" b="1" spc="300" dirty="0" smtClean="0">
                <a:solidFill>
                  <a:schemeClr val="bg1">
                    <a:lumMod val="95000"/>
                  </a:schemeClr>
                </a:solidFill>
              </a:rPr>
              <a:t> standard </a:t>
            </a:r>
            <a:r>
              <a:rPr lang="en-US" sz="2000" b="1" spc="300" dirty="0" err="1" smtClean="0">
                <a:solidFill>
                  <a:schemeClr val="bg1">
                    <a:lumMod val="95000"/>
                  </a:schemeClr>
                </a:solidFill>
              </a:rPr>
              <a:t>baharu</a:t>
            </a:r>
            <a:r>
              <a:rPr lang="en-US" sz="2000" b="1" spc="300" dirty="0" smtClean="0">
                <a:solidFill>
                  <a:schemeClr val="bg1">
                    <a:lumMod val="95000"/>
                  </a:schemeClr>
                </a:solidFill>
              </a:rPr>
              <a:t> ISO 9001:2015…</a:t>
            </a:r>
            <a:endParaRPr lang="en-MY" sz="2000" b="1" spc="3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251" y="2821899"/>
            <a:ext cx="2133600" cy="147248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21957" t="14983" r="10164" b="791"/>
          <a:stretch/>
        </p:blipFill>
        <p:spPr>
          <a:xfrm>
            <a:off x="11402065" y="5937298"/>
            <a:ext cx="676173" cy="5901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2224342" y="224670"/>
            <a:ext cx="35493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</a:rPr>
              <a:t>ISO 9001:2008</a:t>
            </a:r>
            <a:endParaRPr lang="en-US" sz="4400" b="1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328" y="1346284"/>
            <a:ext cx="7406273" cy="494706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238750" y="860313"/>
            <a:ext cx="5913717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ms-MY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DASAR KUALITI UPM (BAHARU)</a:t>
            </a:r>
            <a:endParaRPr lang="ms-MY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56" y="377145"/>
            <a:ext cx="1652159" cy="731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28" y="1346285"/>
            <a:ext cx="2376463" cy="18417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1324" y="2517641"/>
            <a:ext cx="1809750" cy="121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3543" y="947882"/>
            <a:ext cx="1258458" cy="1103339"/>
          </a:xfrm>
          <a:prstGeom prst="rect">
            <a:avLst/>
          </a:prstGeom>
        </p:spPr>
      </p:pic>
      <p:pic>
        <p:nvPicPr>
          <p:cNvPr id="15" name="Content Placeholder 4" descr="Inner-UPM-Template_Option-1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38" y="6282410"/>
            <a:ext cx="9621795" cy="5755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91435" y="257621"/>
            <a:ext cx="35221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chemeClr val="tx1"/>
                </a:solidFill>
              </a:rPr>
              <a:t>ISO 9001:2015</a:t>
            </a:r>
            <a:endParaRPr lang="en-US" sz="4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4875" y="4723693"/>
            <a:ext cx="2619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Bradley Hand ITC" panose="03070402050302030203" pitchFamily="66" charset="0"/>
              </a:rPr>
              <a:t>Poster </a:t>
            </a:r>
            <a:r>
              <a:rPr lang="en-US" sz="1600" b="1" dirty="0" err="1" smtClean="0">
                <a:latin typeface="Bradley Hand ITC" panose="03070402050302030203" pitchFamily="66" charset="0"/>
              </a:rPr>
              <a:t>Dasar</a:t>
            </a:r>
            <a:r>
              <a:rPr lang="en-US" sz="1600" b="1" dirty="0" smtClean="0">
                <a:latin typeface="Bradley Hand ITC" panose="03070402050302030203" pitchFamily="66" charset="0"/>
              </a:rPr>
              <a:t> </a:t>
            </a:r>
            <a:r>
              <a:rPr lang="en-US" sz="1600" b="1" dirty="0" err="1" smtClean="0">
                <a:latin typeface="Bradley Hand ITC" panose="03070402050302030203" pitchFamily="66" charset="0"/>
              </a:rPr>
              <a:t>Kualiti</a:t>
            </a:r>
            <a:endParaRPr lang="en-US" sz="1600" b="1" dirty="0" smtClean="0">
              <a:latin typeface="Bradley Hand ITC" panose="03070402050302030203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err="1" smtClean="0">
                <a:latin typeface="Bradley Hand ITC" panose="03070402050302030203" pitchFamily="66" charset="0"/>
              </a:rPr>
              <a:t>Kad</a:t>
            </a:r>
            <a:r>
              <a:rPr lang="en-US" sz="1600" b="1" dirty="0" smtClean="0">
                <a:latin typeface="Bradley Hand ITC" panose="03070402050302030203" pitchFamily="66" charset="0"/>
              </a:rPr>
              <a:t> Kecil </a:t>
            </a:r>
            <a:r>
              <a:rPr lang="en-US" sz="1600" b="1" dirty="0" err="1" smtClean="0">
                <a:latin typeface="Bradley Hand ITC" panose="03070402050302030203" pitchFamily="66" charset="0"/>
              </a:rPr>
              <a:t>Dasar</a:t>
            </a:r>
            <a:r>
              <a:rPr lang="en-US" sz="1600" b="1" dirty="0" smtClean="0">
                <a:latin typeface="Bradley Hand ITC" panose="03070402050302030203" pitchFamily="66" charset="0"/>
              </a:rPr>
              <a:t> </a:t>
            </a:r>
            <a:r>
              <a:rPr lang="en-US" sz="1600" b="1" dirty="0" err="1" smtClean="0">
                <a:latin typeface="Bradley Hand ITC" panose="03070402050302030203" pitchFamily="66" charset="0"/>
              </a:rPr>
              <a:t>Kualiti</a:t>
            </a:r>
            <a:endParaRPr lang="en-US" sz="1600" b="1" dirty="0" smtClean="0">
              <a:latin typeface="Bradley Hand ITC" panose="03070402050302030203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err="1" smtClean="0">
                <a:latin typeface="Bradley Hand ITC" panose="03070402050302030203" pitchFamily="66" charset="0"/>
              </a:rPr>
              <a:t>Banting</a:t>
            </a:r>
            <a:r>
              <a:rPr lang="en-US" sz="1600" b="1" dirty="0" smtClean="0">
                <a:latin typeface="Bradley Hand ITC" panose="03070402050302030203" pitchFamily="66" charset="0"/>
              </a:rPr>
              <a:t> </a:t>
            </a:r>
            <a:r>
              <a:rPr lang="en-US" sz="1600" b="1" dirty="0" err="1" smtClean="0">
                <a:latin typeface="Bradley Hand ITC" panose="03070402050302030203" pitchFamily="66" charset="0"/>
              </a:rPr>
              <a:t>Dasar</a:t>
            </a:r>
            <a:r>
              <a:rPr lang="en-US" sz="1600" b="1" dirty="0" smtClean="0">
                <a:latin typeface="Bradley Hand ITC" panose="03070402050302030203" pitchFamily="66" charset="0"/>
              </a:rPr>
              <a:t> </a:t>
            </a:r>
            <a:r>
              <a:rPr lang="en-US" sz="1600" b="1" dirty="0" err="1" smtClean="0">
                <a:latin typeface="Bradley Hand ITC" panose="03070402050302030203" pitchFamily="66" charset="0"/>
              </a:rPr>
              <a:t>Kualiti</a:t>
            </a:r>
            <a:endParaRPr lang="en-US" sz="1600" b="1" dirty="0" smtClean="0">
              <a:latin typeface="Bradley Hand ITC" panose="03070402050302030203" pitchFamily="66" charset="0"/>
            </a:endParaRPr>
          </a:p>
          <a:p>
            <a:r>
              <a:rPr lang="en-US" sz="1600" b="1" dirty="0" smtClean="0">
                <a:latin typeface="Bradley Hand ITC" panose="03070402050302030203" pitchFamily="66" charset="0"/>
              </a:rPr>
              <a:t>…</a:t>
            </a:r>
            <a:r>
              <a:rPr lang="en-US" sz="1600" b="1" dirty="0" err="1" smtClean="0">
                <a:latin typeface="Bradley Hand ITC" panose="03070402050302030203" pitchFamily="66" charset="0"/>
              </a:rPr>
              <a:t>akan</a:t>
            </a:r>
            <a:r>
              <a:rPr lang="en-US" sz="1600" b="1" dirty="0" smtClean="0">
                <a:latin typeface="Bradley Hand ITC" panose="03070402050302030203" pitchFamily="66" charset="0"/>
              </a:rPr>
              <a:t> </a:t>
            </a:r>
            <a:r>
              <a:rPr lang="en-US" sz="1600" b="1" dirty="0" err="1" smtClean="0">
                <a:latin typeface="Bradley Hand ITC" panose="03070402050302030203" pitchFamily="66" charset="0"/>
              </a:rPr>
              <a:t>diemel</a:t>
            </a:r>
            <a:r>
              <a:rPr lang="en-US" sz="1600" b="1" dirty="0" smtClean="0">
                <a:latin typeface="Bradley Hand ITC" panose="03070402050302030203" pitchFamily="66" charset="0"/>
              </a:rPr>
              <a:t> </a:t>
            </a:r>
            <a:r>
              <a:rPr lang="en-US" sz="1600" b="1" dirty="0" err="1" smtClean="0">
                <a:latin typeface="Bradley Hand ITC" panose="03070402050302030203" pitchFamily="66" charset="0"/>
              </a:rPr>
              <a:t>setelah</a:t>
            </a:r>
            <a:r>
              <a:rPr lang="en-US" sz="1600" b="1" dirty="0" smtClean="0">
                <a:latin typeface="Bradley Hand ITC" panose="03070402050302030203" pitchFamily="66" charset="0"/>
              </a:rPr>
              <a:t> </a:t>
            </a:r>
            <a:r>
              <a:rPr lang="en-US" sz="1600" b="1" dirty="0" err="1" smtClean="0">
                <a:latin typeface="Bradley Hand ITC" panose="03070402050302030203" pitchFamily="66" charset="0"/>
              </a:rPr>
              <a:t>ditandatangani</a:t>
            </a:r>
            <a:r>
              <a:rPr lang="en-US" sz="1600" b="1" dirty="0" smtClean="0">
                <a:latin typeface="Bradley Hand ITC" panose="03070402050302030203" pitchFamily="66" charset="0"/>
              </a:rPr>
              <a:t> </a:t>
            </a:r>
            <a:r>
              <a:rPr lang="en-US" sz="1600" b="1" dirty="0" err="1" smtClean="0">
                <a:latin typeface="Bradley Hand ITC" panose="03070402050302030203" pitchFamily="66" charset="0"/>
              </a:rPr>
              <a:t>oleh</a:t>
            </a:r>
            <a:r>
              <a:rPr lang="en-US" sz="1600" b="1" dirty="0" smtClean="0">
                <a:latin typeface="Bradley Hand ITC" panose="03070402050302030203" pitchFamily="66" charset="0"/>
              </a:rPr>
              <a:t> </a:t>
            </a:r>
            <a:r>
              <a:rPr lang="en-US" sz="1600" b="1" dirty="0" err="1" smtClean="0">
                <a:latin typeface="Bradley Hand ITC" panose="03070402050302030203" pitchFamily="66" charset="0"/>
              </a:rPr>
              <a:t>Pengerusi</a:t>
            </a:r>
            <a:r>
              <a:rPr lang="en-US" sz="1600" b="1" dirty="0" smtClean="0">
                <a:latin typeface="Bradley Hand ITC" panose="03070402050302030203" pitchFamily="66" charset="0"/>
              </a:rPr>
              <a:t> LPU</a:t>
            </a:r>
            <a:endParaRPr lang="en-MY" sz="16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6" y="6352674"/>
            <a:ext cx="8447235" cy="5053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48" y="1265674"/>
            <a:ext cx="1011409" cy="722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37406" y="1101078"/>
            <a:ext cx="461665" cy="282633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 smtClean="0"/>
              <a:t>STANDARD ISO 9001:2015</a:t>
            </a:r>
            <a:endParaRPr lang="en-MY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56" y="369495"/>
            <a:ext cx="1652159" cy="731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7217" y="1101078"/>
            <a:ext cx="7823823" cy="4820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9028672" y="956751"/>
            <a:ext cx="3048000" cy="255454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Organisasi</a:t>
            </a:r>
            <a:r>
              <a:rPr lang="en-US" sz="1600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hendaklah</a:t>
            </a:r>
            <a:r>
              <a:rPr lang="en-US" sz="1600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mewujudkan</a:t>
            </a:r>
            <a:r>
              <a:rPr lang="en-US" sz="1600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objektif</a:t>
            </a:r>
            <a:r>
              <a:rPr lang="en-US" sz="2400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kualiti</a:t>
            </a:r>
            <a:r>
              <a:rPr lang="en-US" sz="2000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pada</a:t>
            </a:r>
            <a:r>
              <a:rPr lang="en-US" sz="1600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fungsi</a:t>
            </a:r>
            <a:r>
              <a:rPr lang="en-US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spc="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peringkat</a:t>
            </a:r>
            <a:r>
              <a:rPr lang="en-US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proses yang </a:t>
            </a:r>
            <a:r>
              <a:rPr lang="en-US" b="1" spc="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</a:t>
            </a:r>
            <a:r>
              <a:rPr lang="en-US" sz="1600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yang </a:t>
            </a:r>
            <a:r>
              <a:rPr lang="en-US" sz="1600" spc="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diperlukan</a:t>
            </a:r>
            <a:r>
              <a:rPr lang="en-US" sz="1600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oleh</a:t>
            </a:r>
            <a:r>
              <a:rPr lang="en-US" sz="1600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sz="1600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pengurusan</a:t>
            </a:r>
            <a:r>
              <a:rPr lang="en-US" sz="1600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kualiti</a:t>
            </a:r>
            <a:r>
              <a:rPr lang="en-US" sz="1600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MY" sz="1600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73071" y="956751"/>
            <a:ext cx="430887" cy="255454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b="1" dirty="0" smtClean="0"/>
              <a:t>STANDARD ISO 9001:2015</a:t>
            </a:r>
            <a:endParaRPr lang="en-MY" sz="1600" b="1" dirty="0"/>
          </a:p>
        </p:txBody>
      </p:sp>
      <p:sp>
        <p:nvSpPr>
          <p:cNvPr id="10" name="Rectangle 9"/>
          <p:cNvSpPr/>
          <p:nvPr/>
        </p:nvSpPr>
        <p:spPr>
          <a:xfrm>
            <a:off x="2089801" y="-7330"/>
            <a:ext cx="26388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</a:rPr>
              <a:t>ISO 9001:2015</a:t>
            </a:r>
            <a:endParaRPr lang="en-US" sz="3200" b="1" cap="none" spc="0" dirty="0">
              <a:ln w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97" y="5213648"/>
            <a:ext cx="1993565" cy="12314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90603" y="454061"/>
            <a:ext cx="5570756" cy="64633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ms-MY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OBJEKTIF KUALITI UPM</a:t>
            </a:r>
            <a:endParaRPr lang="ms-MY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9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6" y="6352674"/>
            <a:ext cx="8447235" cy="5053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78485" y="1400327"/>
            <a:ext cx="136085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pc="300" dirty="0" smtClean="0">
                <a:solidFill>
                  <a:srgbClr val="C00000"/>
                </a:solidFill>
              </a:rPr>
              <a:t>KPI UPM</a:t>
            </a:r>
            <a:endParaRPr lang="en-MY" b="1" spc="3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3235" y="2120124"/>
            <a:ext cx="2851899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pc="300" dirty="0" err="1" smtClean="0">
                <a:solidFill>
                  <a:srgbClr val="C00000"/>
                </a:solidFill>
              </a:rPr>
              <a:t>Pencapaian</a:t>
            </a:r>
            <a:r>
              <a:rPr lang="en-US" b="1" spc="300" dirty="0" smtClean="0">
                <a:solidFill>
                  <a:srgbClr val="C00000"/>
                </a:solidFill>
              </a:rPr>
              <a:t> </a:t>
            </a:r>
            <a:r>
              <a:rPr lang="en-US" b="1" spc="300" dirty="0" err="1" smtClean="0">
                <a:solidFill>
                  <a:srgbClr val="C00000"/>
                </a:solidFill>
              </a:rPr>
              <a:t>Pelan</a:t>
            </a:r>
            <a:r>
              <a:rPr lang="en-US" b="1" spc="300" dirty="0" smtClean="0">
                <a:solidFill>
                  <a:srgbClr val="C00000"/>
                </a:solidFill>
              </a:rPr>
              <a:t> </a:t>
            </a:r>
            <a:r>
              <a:rPr lang="en-US" b="1" spc="300" dirty="0" err="1" smtClean="0">
                <a:solidFill>
                  <a:srgbClr val="C00000"/>
                </a:solidFill>
              </a:rPr>
              <a:t>Tindakan</a:t>
            </a:r>
            <a:r>
              <a:rPr lang="en-US" b="1" spc="300" dirty="0" smtClean="0">
                <a:solidFill>
                  <a:srgbClr val="C00000"/>
                </a:solidFill>
              </a:rPr>
              <a:t> </a:t>
            </a:r>
            <a:r>
              <a:rPr lang="en-US" b="1" spc="300" dirty="0" err="1" smtClean="0">
                <a:solidFill>
                  <a:srgbClr val="C00000"/>
                </a:solidFill>
              </a:rPr>
              <a:t>Peringkat</a:t>
            </a:r>
            <a:r>
              <a:rPr lang="en-US" b="1" spc="300" dirty="0" smtClean="0">
                <a:solidFill>
                  <a:srgbClr val="C00000"/>
                </a:solidFill>
              </a:rPr>
              <a:t> </a:t>
            </a:r>
            <a:r>
              <a:rPr lang="en-US" b="1" spc="300" dirty="0" err="1" smtClean="0">
                <a:solidFill>
                  <a:srgbClr val="C00000"/>
                </a:solidFill>
              </a:rPr>
              <a:t>Fungsian</a:t>
            </a:r>
            <a:r>
              <a:rPr lang="en-US" b="1" spc="300" dirty="0" smtClean="0">
                <a:solidFill>
                  <a:srgbClr val="C00000"/>
                </a:solidFill>
              </a:rPr>
              <a:t> </a:t>
            </a:r>
            <a:r>
              <a:rPr lang="en-US" b="1" spc="300" dirty="0" err="1" smtClean="0">
                <a:solidFill>
                  <a:srgbClr val="C00000"/>
                </a:solidFill>
              </a:rPr>
              <a:t>dan</a:t>
            </a:r>
            <a:r>
              <a:rPr lang="en-US" b="1" spc="300" dirty="0" smtClean="0">
                <a:solidFill>
                  <a:srgbClr val="C00000"/>
                </a:solidFill>
              </a:rPr>
              <a:t> Aras </a:t>
            </a:r>
            <a:endParaRPr lang="en-MY" b="1" spc="3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63235" y="3395963"/>
            <a:ext cx="3692159" cy="175432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pc="300" dirty="0" err="1" smtClean="0">
                <a:solidFill>
                  <a:srgbClr val="C00000"/>
                </a:solidFill>
              </a:rPr>
              <a:t>Piagam</a:t>
            </a:r>
            <a:r>
              <a:rPr lang="en-US" b="1" spc="300" dirty="0" smtClean="0">
                <a:solidFill>
                  <a:srgbClr val="C00000"/>
                </a:solidFill>
              </a:rPr>
              <a:t> </a:t>
            </a:r>
            <a:r>
              <a:rPr lang="en-US" b="1" spc="300" dirty="0" err="1" smtClean="0">
                <a:solidFill>
                  <a:srgbClr val="C00000"/>
                </a:solidFill>
              </a:rPr>
              <a:t>Pelanggan</a:t>
            </a:r>
            <a:endParaRPr lang="en-US" b="1" spc="300" dirty="0" smtClean="0">
              <a:solidFill>
                <a:srgbClr val="C00000"/>
              </a:solidFill>
            </a:endParaRPr>
          </a:p>
          <a:p>
            <a:pPr marL="400050" indent="-400050">
              <a:buAutoNum type="romanLcParenR"/>
            </a:pPr>
            <a:r>
              <a:rPr lang="en-US" b="1" spc="300" dirty="0" smtClean="0">
                <a:solidFill>
                  <a:srgbClr val="C00000"/>
                </a:solidFill>
              </a:rPr>
              <a:t>Proses </a:t>
            </a:r>
            <a:r>
              <a:rPr lang="en-US" b="1" spc="300" dirty="0" err="1" smtClean="0">
                <a:solidFill>
                  <a:srgbClr val="C00000"/>
                </a:solidFill>
              </a:rPr>
              <a:t>Utama</a:t>
            </a:r>
            <a:r>
              <a:rPr lang="en-US" b="1" spc="300" dirty="0" smtClean="0">
                <a:solidFill>
                  <a:srgbClr val="C00000"/>
                </a:solidFill>
              </a:rPr>
              <a:t> </a:t>
            </a:r>
            <a:r>
              <a:rPr lang="en-US" b="1" spc="300" dirty="0" err="1" smtClean="0">
                <a:solidFill>
                  <a:srgbClr val="C00000"/>
                </a:solidFill>
              </a:rPr>
              <a:t>Universiti</a:t>
            </a:r>
            <a:endParaRPr lang="en-US" b="1" spc="300" dirty="0" smtClean="0">
              <a:solidFill>
                <a:srgbClr val="C00000"/>
              </a:solidFill>
            </a:endParaRPr>
          </a:p>
          <a:p>
            <a:pPr marL="400050" indent="-400050">
              <a:buAutoNum type="romanLcParenR"/>
            </a:pPr>
            <a:r>
              <a:rPr lang="en-US" b="1" spc="300" dirty="0" smtClean="0">
                <a:solidFill>
                  <a:srgbClr val="C00000"/>
                </a:solidFill>
              </a:rPr>
              <a:t>Proses </a:t>
            </a:r>
            <a:r>
              <a:rPr lang="en-US" b="1" spc="300" dirty="0" err="1" smtClean="0">
                <a:solidFill>
                  <a:srgbClr val="C00000"/>
                </a:solidFill>
              </a:rPr>
              <a:t>Sokongan</a:t>
            </a:r>
            <a:r>
              <a:rPr lang="en-US" b="1" spc="300" dirty="0" smtClean="0">
                <a:solidFill>
                  <a:srgbClr val="C00000"/>
                </a:solidFill>
              </a:rPr>
              <a:t> </a:t>
            </a:r>
            <a:r>
              <a:rPr lang="en-US" b="1" spc="300" dirty="0" err="1" smtClean="0">
                <a:solidFill>
                  <a:srgbClr val="C00000"/>
                </a:solidFill>
              </a:rPr>
              <a:t>dan</a:t>
            </a:r>
            <a:r>
              <a:rPr lang="en-US" b="1" spc="300" dirty="0" smtClean="0">
                <a:solidFill>
                  <a:srgbClr val="C00000"/>
                </a:solidFill>
              </a:rPr>
              <a:t> </a:t>
            </a:r>
            <a:r>
              <a:rPr lang="en-US" b="1" spc="300" dirty="0" err="1" smtClean="0">
                <a:solidFill>
                  <a:srgbClr val="C00000"/>
                </a:solidFill>
              </a:rPr>
              <a:t>Operasi</a:t>
            </a:r>
            <a:r>
              <a:rPr lang="en-US" b="1" spc="300" dirty="0" smtClean="0">
                <a:solidFill>
                  <a:srgbClr val="C00000"/>
                </a:solidFill>
              </a:rPr>
              <a:t> </a:t>
            </a:r>
            <a:r>
              <a:rPr lang="en-US" b="1" spc="300" dirty="0" err="1" smtClean="0">
                <a:solidFill>
                  <a:srgbClr val="C00000"/>
                </a:solidFill>
              </a:rPr>
              <a:t>Perkhidmatan</a:t>
            </a:r>
            <a:r>
              <a:rPr lang="en-US" b="1" spc="300" dirty="0" smtClean="0">
                <a:solidFill>
                  <a:srgbClr val="C00000"/>
                </a:solidFill>
              </a:rPr>
              <a:t> </a:t>
            </a:r>
            <a:r>
              <a:rPr lang="en-US" b="1" spc="300" dirty="0" err="1" smtClean="0">
                <a:solidFill>
                  <a:srgbClr val="C00000"/>
                </a:solidFill>
              </a:rPr>
              <a:t>Sokongan</a:t>
            </a:r>
            <a:endParaRPr lang="en-MY" b="1" spc="3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52107" y="1284403"/>
            <a:ext cx="5357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39883" y="1989421"/>
            <a:ext cx="5357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62893" y="3232844"/>
            <a:ext cx="5357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87739" y="709898"/>
            <a:ext cx="4025320" cy="4616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spc="300" dirty="0" smtClean="0">
                <a:solidFill>
                  <a:schemeClr val="bg1"/>
                </a:solidFill>
              </a:rPr>
              <a:t>OBJEKTIF KUALITI UPM:</a:t>
            </a:r>
            <a:endParaRPr lang="en-MY" sz="2400" b="1" spc="3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85" y="871165"/>
            <a:ext cx="1501083" cy="12087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72" y="280195"/>
            <a:ext cx="1652159" cy="731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037" y="1624064"/>
            <a:ext cx="5862299" cy="4283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103335" y="761525"/>
            <a:ext cx="461665" cy="282633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 smtClean="0"/>
              <a:t>STANDARD ISO 9001:2015</a:t>
            </a:r>
            <a:endParaRPr lang="en-MY" b="1" dirty="0"/>
          </a:p>
        </p:txBody>
      </p:sp>
      <p:cxnSp>
        <p:nvCxnSpPr>
          <p:cNvPr id="13" name="Straight Connector 12"/>
          <p:cNvCxnSpPr>
            <a:stCxn id="26" idx="2"/>
            <a:endCxn id="3" idx="1"/>
          </p:cNvCxnSpPr>
          <p:nvPr/>
        </p:nvCxnSpPr>
        <p:spPr>
          <a:xfrm flipV="1">
            <a:off x="6428803" y="1607569"/>
            <a:ext cx="1223304" cy="44442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26" idx="2"/>
            <a:endCxn id="17" idx="1"/>
          </p:cNvCxnSpPr>
          <p:nvPr/>
        </p:nvCxnSpPr>
        <p:spPr>
          <a:xfrm>
            <a:off x="6428803" y="2051991"/>
            <a:ext cx="1211080" cy="26059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8" idx="1"/>
          </p:cNvCxnSpPr>
          <p:nvPr/>
        </p:nvCxnSpPr>
        <p:spPr>
          <a:xfrm>
            <a:off x="6467287" y="2014761"/>
            <a:ext cx="1195606" cy="154124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6428803" y="1959658"/>
            <a:ext cx="189470" cy="184666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2" name="Rectangle 31"/>
          <p:cNvSpPr/>
          <p:nvPr/>
        </p:nvSpPr>
        <p:spPr>
          <a:xfrm>
            <a:off x="1978216" y="554590"/>
            <a:ext cx="5570756" cy="64633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ms-MY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OBJEKTIF KUALITI UPM</a:t>
            </a:r>
            <a:endParaRPr lang="ms-MY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557372" y="1531549"/>
            <a:ext cx="189470" cy="18466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8" name="Oval 37"/>
          <p:cNvSpPr/>
          <p:nvPr/>
        </p:nvSpPr>
        <p:spPr>
          <a:xfrm>
            <a:off x="7511907" y="2230031"/>
            <a:ext cx="189470" cy="18466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9" name="Oval 38"/>
          <p:cNvSpPr/>
          <p:nvPr/>
        </p:nvSpPr>
        <p:spPr>
          <a:xfrm>
            <a:off x="7557869" y="3398050"/>
            <a:ext cx="189470" cy="18466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0" name="TextBox 39"/>
          <p:cNvSpPr txBox="1"/>
          <p:nvPr/>
        </p:nvSpPr>
        <p:spPr>
          <a:xfrm>
            <a:off x="7701377" y="5237688"/>
            <a:ext cx="4259001" cy="147732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b="1" spc="300" dirty="0" smtClean="0">
                <a:solidFill>
                  <a:schemeClr val="bg1"/>
                </a:solidFill>
              </a:rPr>
              <a:t>3 </a:t>
            </a:r>
            <a:r>
              <a:rPr lang="en-US" b="1" spc="300" dirty="0" err="1" smtClean="0">
                <a:solidFill>
                  <a:schemeClr val="bg1"/>
                </a:solidFill>
              </a:rPr>
              <a:t>kategori</a:t>
            </a:r>
            <a:r>
              <a:rPr lang="en-US" b="1" spc="300" dirty="0" smtClean="0">
                <a:solidFill>
                  <a:schemeClr val="bg1"/>
                </a:solidFill>
              </a:rPr>
              <a:t> </a:t>
            </a:r>
            <a:r>
              <a:rPr lang="en-US" b="1" spc="300" dirty="0" err="1" smtClean="0">
                <a:solidFill>
                  <a:schemeClr val="bg1"/>
                </a:solidFill>
              </a:rPr>
              <a:t>objektif</a:t>
            </a:r>
            <a:r>
              <a:rPr lang="en-US" b="1" spc="300" dirty="0" smtClean="0">
                <a:solidFill>
                  <a:schemeClr val="bg1"/>
                </a:solidFill>
              </a:rPr>
              <a:t> </a:t>
            </a:r>
            <a:r>
              <a:rPr lang="en-US" b="1" spc="300" dirty="0" err="1" smtClean="0">
                <a:solidFill>
                  <a:schemeClr val="bg1"/>
                </a:solidFill>
              </a:rPr>
              <a:t>kualiti</a:t>
            </a:r>
            <a:r>
              <a:rPr lang="en-US" b="1" spc="300" dirty="0" smtClean="0">
                <a:solidFill>
                  <a:schemeClr val="bg1"/>
                </a:solidFill>
              </a:rPr>
              <a:t>         yang </a:t>
            </a:r>
            <a:r>
              <a:rPr lang="en-US" b="1" spc="300" dirty="0" err="1" smtClean="0">
                <a:solidFill>
                  <a:schemeClr val="bg1"/>
                </a:solidFill>
              </a:rPr>
              <a:t>akan</a:t>
            </a:r>
            <a:r>
              <a:rPr lang="en-US" b="1" spc="300" dirty="0" smtClean="0">
                <a:solidFill>
                  <a:schemeClr val="bg1"/>
                </a:solidFill>
              </a:rPr>
              <a:t> </a:t>
            </a:r>
            <a:r>
              <a:rPr lang="en-US" b="1" spc="300" dirty="0" err="1" smtClean="0">
                <a:solidFill>
                  <a:schemeClr val="bg1"/>
                </a:solidFill>
              </a:rPr>
              <a:t>menterjemahkan</a:t>
            </a:r>
            <a:r>
              <a:rPr lang="en-US" b="1" spc="300" dirty="0" smtClean="0">
                <a:solidFill>
                  <a:schemeClr val="bg1"/>
                </a:solidFill>
              </a:rPr>
              <a:t> </a:t>
            </a:r>
            <a:r>
              <a:rPr lang="en-US" b="1" spc="300" dirty="0" err="1" smtClean="0">
                <a:solidFill>
                  <a:schemeClr val="bg1"/>
                </a:solidFill>
              </a:rPr>
              <a:t>pencapaian</a:t>
            </a:r>
            <a:r>
              <a:rPr lang="en-US" b="1" spc="300" dirty="0" smtClean="0">
                <a:solidFill>
                  <a:schemeClr val="bg1"/>
                </a:solidFill>
              </a:rPr>
              <a:t> yang </a:t>
            </a:r>
            <a:r>
              <a:rPr lang="en-US" b="1" spc="300" dirty="0" err="1" smtClean="0">
                <a:solidFill>
                  <a:schemeClr val="bg1"/>
                </a:solidFill>
              </a:rPr>
              <a:t>dihasratkan</a:t>
            </a:r>
            <a:r>
              <a:rPr lang="en-US" b="1" spc="300" dirty="0" smtClean="0">
                <a:solidFill>
                  <a:schemeClr val="bg1"/>
                </a:solidFill>
              </a:rPr>
              <a:t> </a:t>
            </a:r>
            <a:r>
              <a:rPr lang="en-US" b="1" spc="300" dirty="0" err="1" smtClean="0">
                <a:solidFill>
                  <a:schemeClr val="bg1"/>
                </a:solidFill>
              </a:rPr>
              <a:t>menerusi</a:t>
            </a:r>
            <a:r>
              <a:rPr lang="en-US" b="1" spc="300" dirty="0" smtClean="0">
                <a:solidFill>
                  <a:schemeClr val="bg1"/>
                </a:solidFill>
              </a:rPr>
              <a:t> </a:t>
            </a:r>
            <a:r>
              <a:rPr lang="en-US" b="1" spc="300" dirty="0" err="1" smtClean="0">
                <a:solidFill>
                  <a:schemeClr val="bg1"/>
                </a:solidFill>
              </a:rPr>
              <a:t>sistem</a:t>
            </a:r>
            <a:r>
              <a:rPr lang="en-US" b="1" spc="300" dirty="0" smtClean="0">
                <a:solidFill>
                  <a:schemeClr val="bg1"/>
                </a:solidFill>
              </a:rPr>
              <a:t> </a:t>
            </a:r>
            <a:r>
              <a:rPr lang="en-US" b="1" spc="300" dirty="0" err="1" smtClean="0">
                <a:solidFill>
                  <a:schemeClr val="bg1"/>
                </a:solidFill>
              </a:rPr>
              <a:t>pengurusan</a:t>
            </a:r>
            <a:r>
              <a:rPr lang="en-US" b="1" spc="300" dirty="0" smtClean="0">
                <a:solidFill>
                  <a:schemeClr val="bg1"/>
                </a:solidFill>
              </a:rPr>
              <a:t> </a:t>
            </a:r>
            <a:r>
              <a:rPr lang="en-US" b="1" spc="300" dirty="0" err="1" smtClean="0">
                <a:solidFill>
                  <a:schemeClr val="bg1"/>
                </a:solidFill>
              </a:rPr>
              <a:t>kualiti</a:t>
            </a:r>
            <a:endParaRPr lang="en-MY" b="1" spc="300" dirty="0">
              <a:solidFill>
                <a:schemeClr val="bg1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1417" y="5212618"/>
            <a:ext cx="441642" cy="44164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867131" y="52371"/>
            <a:ext cx="26388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</a:rPr>
              <a:t>ISO 9001:2015</a:t>
            </a:r>
            <a:endParaRPr lang="en-US" sz="3200" b="1" cap="none" spc="0" dirty="0">
              <a:ln w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0778" y="5429452"/>
            <a:ext cx="1993565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8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8986260" y="4423984"/>
            <a:ext cx="559100" cy="58546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3" name="Rounded Rectangle 12"/>
          <p:cNvSpPr/>
          <p:nvPr/>
        </p:nvSpPr>
        <p:spPr>
          <a:xfrm>
            <a:off x="1886462" y="1054446"/>
            <a:ext cx="10107827" cy="5156887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101" y="1752242"/>
            <a:ext cx="7062217" cy="385997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383501" y="2943566"/>
            <a:ext cx="1178009" cy="14773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5 </a:t>
            </a:r>
            <a:r>
              <a:rPr lang="en-US" b="1" dirty="0" err="1" smtClean="0">
                <a:solidFill>
                  <a:schemeClr val="bg1"/>
                </a:solidFill>
              </a:rPr>
              <a:t>Matlamat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Pelan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</a:t>
            </a:r>
            <a:r>
              <a:rPr lang="en-US" b="1" dirty="0" err="1" smtClean="0">
                <a:solidFill>
                  <a:schemeClr val="bg1"/>
                </a:solidFill>
              </a:rPr>
              <a:t>trategik</a:t>
            </a:r>
            <a:r>
              <a:rPr lang="en-US" b="1" dirty="0" smtClean="0">
                <a:solidFill>
                  <a:schemeClr val="bg1"/>
                </a:solidFill>
              </a:rPr>
              <a:t> UPM</a:t>
            </a:r>
            <a:endParaRPr lang="en-MY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2722" y="3512843"/>
            <a:ext cx="90906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32 KPI UPM</a:t>
            </a:r>
            <a:endParaRPr lang="en-MY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83241" y="1768718"/>
            <a:ext cx="1046206" cy="809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TextBox 9"/>
          <p:cNvSpPr txBox="1"/>
          <p:nvPr/>
        </p:nvSpPr>
        <p:spPr>
          <a:xfrm>
            <a:off x="1198933" y="2349705"/>
            <a:ext cx="1478693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ISU DALAMAN UPM &amp; ISU LUARAN  YANG RELEVAN</a:t>
            </a:r>
            <a:endParaRPr lang="en-MY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8933" y="3998906"/>
            <a:ext cx="1478692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PIHAK BERKEPENTINGAN YANG RELEVAN DENGAN UPM &amp; KEPERLUAN MEREKA</a:t>
            </a:r>
            <a:endParaRPr lang="en-MY" sz="1200" dirty="0">
              <a:solidFill>
                <a:schemeClr val="bg1"/>
              </a:solidFill>
            </a:endParaRPr>
          </a:p>
        </p:txBody>
      </p:sp>
      <p:pic>
        <p:nvPicPr>
          <p:cNvPr id="12" name="Content Placeholder 4" descr="Inner-UPM-Template_Option-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53273"/>
            <a:ext cx="8437222" cy="50472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29447" y="1768718"/>
            <a:ext cx="3888259" cy="249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" name="TextBox 15"/>
          <p:cNvSpPr txBox="1"/>
          <p:nvPr/>
        </p:nvSpPr>
        <p:spPr>
          <a:xfrm>
            <a:off x="126593" y="897924"/>
            <a:ext cx="1170898" cy="497380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PIHAK BERKEPENTINGAN/PELANGGAN</a:t>
            </a:r>
            <a:endParaRPr lang="en-MY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52516" y="3082065"/>
            <a:ext cx="1050718" cy="95410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</a:rPr>
              <a:t>V</a:t>
            </a:r>
            <a:r>
              <a:rPr lang="en-US" sz="2800" b="1" spc="300" dirty="0" smtClean="0">
                <a:solidFill>
                  <a:schemeClr val="bg1"/>
                </a:solidFill>
              </a:rPr>
              <a:t>ISI UPM</a:t>
            </a:r>
            <a:endParaRPr lang="en-MY" sz="2800" b="1" spc="3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48572" y="3682314"/>
            <a:ext cx="131475" cy="316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639" y="157763"/>
            <a:ext cx="2629029" cy="2552983"/>
          </a:xfrm>
          <a:prstGeom prst="rect">
            <a:avLst/>
          </a:prstGeom>
          <a:solidFill>
            <a:srgbClr val="7030A0"/>
          </a:solidFill>
        </p:spPr>
      </p:pic>
      <p:sp>
        <p:nvSpPr>
          <p:cNvPr id="24" name="Rectangle 23"/>
          <p:cNvSpPr/>
          <p:nvPr/>
        </p:nvSpPr>
        <p:spPr>
          <a:xfrm>
            <a:off x="9047280" y="4370225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36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Oval 25"/>
          <p:cNvSpPr/>
          <p:nvPr/>
        </p:nvSpPr>
        <p:spPr>
          <a:xfrm>
            <a:off x="7788010" y="2706200"/>
            <a:ext cx="559100" cy="58546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5" name="Rectangle 24"/>
          <p:cNvSpPr/>
          <p:nvPr/>
        </p:nvSpPr>
        <p:spPr>
          <a:xfrm>
            <a:off x="7871891" y="2682477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36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Oval 26"/>
          <p:cNvSpPr/>
          <p:nvPr/>
        </p:nvSpPr>
        <p:spPr>
          <a:xfrm>
            <a:off x="8962233" y="3114537"/>
            <a:ext cx="559100" cy="58546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3" name="Rectangle 22"/>
          <p:cNvSpPr/>
          <p:nvPr/>
        </p:nvSpPr>
        <p:spPr>
          <a:xfrm>
            <a:off x="9050169" y="3044084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36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Oval 28"/>
          <p:cNvSpPr/>
          <p:nvPr/>
        </p:nvSpPr>
        <p:spPr>
          <a:xfrm>
            <a:off x="9369731" y="543308"/>
            <a:ext cx="313832" cy="381713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0" name="Oval 29"/>
          <p:cNvSpPr/>
          <p:nvPr/>
        </p:nvSpPr>
        <p:spPr>
          <a:xfrm>
            <a:off x="9350990" y="1061325"/>
            <a:ext cx="313832" cy="381713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1" name="Oval 30"/>
          <p:cNvSpPr/>
          <p:nvPr/>
        </p:nvSpPr>
        <p:spPr>
          <a:xfrm>
            <a:off x="9350990" y="1765688"/>
            <a:ext cx="313832" cy="381713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3" name="TextBox 32"/>
          <p:cNvSpPr txBox="1"/>
          <p:nvPr/>
        </p:nvSpPr>
        <p:spPr>
          <a:xfrm>
            <a:off x="4835611" y="385009"/>
            <a:ext cx="4406172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3 </a:t>
            </a:r>
            <a:r>
              <a:rPr lang="en-US" sz="1600" dirty="0" err="1" smtClean="0">
                <a:solidFill>
                  <a:schemeClr val="bg1"/>
                </a:solidFill>
              </a:rPr>
              <a:t>kategori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objektif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</a:t>
            </a:r>
            <a:r>
              <a:rPr lang="en-US" sz="1600" dirty="0" err="1" smtClean="0">
                <a:solidFill>
                  <a:schemeClr val="bg1"/>
                </a:solidFill>
              </a:rPr>
              <a:t>ualiti</a:t>
            </a:r>
            <a:r>
              <a:rPr lang="en-US" sz="1600" dirty="0" smtClean="0">
                <a:solidFill>
                  <a:schemeClr val="bg1"/>
                </a:solidFill>
              </a:rPr>
              <a:t> yang </a:t>
            </a:r>
            <a:r>
              <a:rPr lang="en-US" sz="1600" dirty="0" err="1" smtClean="0">
                <a:solidFill>
                  <a:schemeClr val="bg1"/>
                </a:solidFill>
              </a:rPr>
              <a:t>ditentu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</a:rPr>
              <a:t>dan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relevan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dengan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fungsi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</a:rPr>
              <a:t>peringkat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dan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keputusan</a:t>
            </a:r>
            <a:r>
              <a:rPr lang="en-US" sz="1600" dirty="0" smtClean="0">
                <a:solidFill>
                  <a:schemeClr val="bg1"/>
                </a:solidFill>
              </a:rPr>
              <a:t> SPK </a:t>
            </a:r>
            <a:endParaRPr lang="en-MY" sz="16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83577" y="536203"/>
            <a:ext cx="3016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366393" y="1053182"/>
            <a:ext cx="3016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336181" y="1757456"/>
            <a:ext cx="30168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56" y="369495"/>
            <a:ext cx="1652159" cy="7315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79635" y="1089068"/>
            <a:ext cx="7217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 smtClean="0">
                <a:solidFill>
                  <a:schemeClr val="accent6">
                    <a:lumMod val="50000"/>
                  </a:schemeClr>
                </a:solidFill>
              </a:rPr>
              <a:t>PEMETAAN SISTEM PENGURUSAN KUALITI </a:t>
            </a:r>
          </a:p>
          <a:p>
            <a:pPr algn="ctr"/>
            <a:r>
              <a:rPr lang="en-US" b="1" spc="300" dirty="0" smtClean="0">
                <a:solidFill>
                  <a:schemeClr val="accent6">
                    <a:lumMod val="50000"/>
                  </a:schemeClr>
                </a:solidFill>
              </a:rPr>
              <a:t>UNIVERSITI PUTRA MALAYSIA</a:t>
            </a:r>
            <a:endParaRPr lang="en-MY" b="1" spc="3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2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499483"/>
              </p:ext>
            </p:extLst>
          </p:nvPr>
        </p:nvGraphicFramePr>
        <p:xfrm>
          <a:off x="475736" y="80501"/>
          <a:ext cx="11623587" cy="3861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0774"/>
                <a:gridCol w="583647"/>
                <a:gridCol w="1942476"/>
                <a:gridCol w="626076"/>
                <a:gridCol w="2273643"/>
                <a:gridCol w="584886"/>
                <a:gridCol w="2405449"/>
                <a:gridCol w="617838"/>
                <a:gridCol w="1828798"/>
              </a:tblGrid>
              <a:tr h="232536">
                <a:tc rowSpan="2">
                  <a:txBody>
                    <a:bodyPr/>
                    <a:lstStyle/>
                    <a:p>
                      <a:endParaRPr lang="en-MY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JAN</a:t>
                      </a:r>
                      <a:endParaRPr lang="en-MY" sz="12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FEB</a:t>
                      </a:r>
                      <a:endParaRPr lang="en-MY" sz="12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MAC</a:t>
                      </a:r>
                      <a:endParaRPr lang="en-MY" sz="12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APRIL</a:t>
                      </a:r>
                      <a:endParaRPr lang="en-MY" sz="12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</a:tr>
              <a:tr h="295143">
                <a:tc vMerge="1">
                  <a:txBody>
                    <a:bodyPr/>
                    <a:lstStyle/>
                    <a:p>
                      <a:endParaRPr lang="en-MY" dirty="0"/>
                    </a:p>
                  </a:txBody>
                  <a:tcPr>
                    <a:solidFill>
                      <a:srgbClr val="F2B0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TARIKH</a:t>
                      </a:r>
                      <a:endParaRPr lang="en-MY" sz="1000" dirty="0"/>
                    </a:p>
                  </a:txBody>
                  <a:tcPr>
                    <a:solidFill>
                      <a:srgbClr val="F2B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+mn-lt"/>
                        </a:rPr>
                        <a:t>PERKARA</a:t>
                      </a:r>
                      <a:endParaRPr lang="en-MY" sz="1050" dirty="0">
                        <a:latin typeface="+mn-lt"/>
                      </a:endParaRPr>
                    </a:p>
                  </a:txBody>
                  <a:tcPr>
                    <a:solidFill>
                      <a:srgbClr val="F2B0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TARIKH</a:t>
                      </a:r>
                      <a:endParaRPr lang="en-MY" sz="1000" dirty="0"/>
                    </a:p>
                  </a:txBody>
                  <a:tcPr>
                    <a:solidFill>
                      <a:srgbClr val="F2B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+mn-lt"/>
                        </a:rPr>
                        <a:t>PERKARA</a:t>
                      </a:r>
                      <a:endParaRPr lang="en-MY" sz="1050" dirty="0">
                        <a:latin typeface="+mn-lt"/>
                      </a:endParaRPr>
                    </a:p>
                  </a:txBody>
                  <a:tcPr>
                    <a:solidFill>
                      <a:srgbClr val="F2B0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TARIKH</a:t>
                      </a:r>
                      <a:endParaRPr lang="en-MY" sz="1000" dirty="0"/>
                    </a:p>
                  </a:txBody>
                  <a:tcPr>
                    <a:solidFill>
                      <a:srgbClr val="F2B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+mn-lt"/>
                        </a:rPr>
                        <a:t>PERKARA</a:t>
                      </a:r>
                      <a:endParaRPr lang="en-MY" sz="1050" dirty="0">
                        <a:latin typeface="+mn-lt"/>
                      </a:endParaRPr>
                    </a:p>
                  </a:txBody>
                  <a:tcPr>
                    <a:solidFill>
                      <a:srgbClr val="F2B0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TARIKH</a:t>
                      </a:r>
                      <a:endParaRPr lang="en-MY" sz="1000" dirty="0"/>
                    </a:p>
                  </a:txBody>
                  <a:tcPr>
                    <a:solidFill>
                      <a:srgbClr val="F2B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+mn-lt"/>
                        </a:rPr>
                        <a:t>PERKARA</a:t>
                      </a:r>
                      <a:endParaRPr lang="en-MY" sz="1050" dirty="0">
                        <a:latin typeface="+mn-lt"/>
                      </a:endParaRPr>
                    </a:p>
                  </a:txBody>
                  <a:tcPr>
                    <a:solidFill>
                      <a:srgbClr val="F2B0F4"/>
                    </a:solidFill>
                  </a:tcPr>
                </a:tc>
              </a:tr>
              <a:tr h="39976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QMS</a:t>
                      </a:r>
                      <a:endParaRPr lang="en-MY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  <a:p>
                      <a:pPr algn="r"/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MY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Taklimat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Pemahaman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keperluan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standard ISO 9001:2015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Bengkel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Penentuan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Skop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Berdasarkan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Isu-Isu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Dikenalpasti</a:t>
                      </a:r>
                      <a:endParaRPr lang="en-MY" sz="1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MY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&amp; 8, </a:t>
                      </a:r>
                    </a:p>
                    <a:p>
                      <a:pPr algn="r"/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&amp; 16</a:t>
                      </a:r>
                    </a:p>
                    <a:p>
                      <a:pPr algn="r"/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  <a:p>
                      <a:pPr algn="r"/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&amp; 28</a:t>
                      </a:r>
                    </a:p>
                    <a:p>
                      <a:pPr algn="r"/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endParaRPr lang="en-US" sz="900" b="0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en-US" sz="900" b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Sasaran</a:t>
                      </a:r>
                      <a:r>
                        <a:rPr lang="en-US" sz="9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Feb</a:t>
                      </a:r>
                      <a:endParaRPr lang="en-MY" sz="900" b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Bengkel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Semakan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Pengemaskinian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Dokumen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Mengikut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Keperluan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Standard ISO 9001:2015 </a:t>
                      </a:r>
                    </a:p>
                    <a:p>
                      <a:endParaRPr lang="en-MY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Taklimat</a:t>
                      </a:r>
                      <a:r>
                        <a:rPr lang="en-US" sz="1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Penyampaian</a:t>
                      </a:r>
                      <a:r>
                        <a:rPr lang="en-US" sz="1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Pemahaman</a:t>
                      </a:r>
                      <a:r>
                        <a:rPr lang="en-US" sz="1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ISO 9001:2015 </a:t>
                      </a:r>
                      <a:r>
                        <a:rPr lang="en-US" sz="10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kepada</a:t>
                      </a:r>
                      <a:r>
                        <a:rPr lang="en-US" sz="1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Fasi</a:t>
                      </a:r>
                      <a:r>
                        <a:rPr lang="en-US" sz="1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UPM</a:t>
                      </a:r>
                    </a:p>
                    <a:p>
                      <a:endParaRPr lang="en-MY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Bengkel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Membangunkan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lvl="0"/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Metodologi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Penilaian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Risiko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lvl="0"/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Kriteria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Penerimaan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Risiko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endParaRPr lang="en-MY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/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Tahap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Penerimaan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Risiko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endParaRPr lang="en-US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Semakan</a:t>
                      </a:r>
                      <a:r>
                        <a:rPr lang="en-US" sz="1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Dasar</a:t>
                      </a:r>
                      <a:r>
                        <a:rPr lang="en-US" sz="1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Kualiti</a:t>
                      </a:r>
                      <a:r>
                        <a:rPr lang="en-US" sz="1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0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merujuk</a:t>
                      </a:r>
                      <a:r>
                        <a:rPr lang="en-US" sz="1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pihak</a:t>
                      </a:r>
                      <a:r>
                        <a:rPr lang="en-US" sz="1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SIRIM)</a:t>
                      </a:r>
                      <a:endParaRPr lang="en-MY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9,10,16 &amp; 17</a:t>
                      </a:r>
                    </a:p>
                    <a:p>
                      <a:pPr algn="r"/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  <a:p>
                      <a:pPr algn="r"/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  <a:p>
                      <a:pPr algn="r"/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MY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Bengkel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Pelaksanaan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Penilaian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Risiko</a:t>
                      </a:r>
                      <a:endParaRPr lang="en-MY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Bengkel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Penentuan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Membangunkan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strike="sngStrike" kern="1200" dirty="0" err="1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Dasar</a:t>
                      </a:r>
                      <a:r>
                        <a:rPr lang="en-MY" sz="1000" b="1" strike="sngStrike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strike="sngStrike" kern="1200" dirty="0" err="1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MY" sz="1000" b="1" strike="sng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Objektif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QMS </a:t>
                      </a:r>
                    </a:p>
                    <a:p>
                      <a:endParaRPr lang="en-MY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MY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Bengkel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Pelaksanaan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Risk Treatment Plan</a:t>
                      </a:r>
                    </a:p>
                    <a:p>
                      <a:endParaRPr lang="en-MY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Bengkel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Membangun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Menetapkan</a:t>
                      </a:r>
                      <a:r>
                        <a:rPr lang="en-MY" sz="1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Pemantauan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Pengukuran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MY" sz="1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Analisa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Penilaian</a:t>
                      </a:r>
                      <a:endParaRPr lang="en-MY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MY" sz="10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&amp; 6</a:t>
                      </a:r>
                    </a:p>
                    <a:p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&amp; 19</a:t>
                      </a:r>
                    </a:p>
                    <a:p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MY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Kursus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Audit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Dalaman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QMS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Mengikut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Keperluan</a:t>
                      </a:r>
                      <a:r>
                        <a:rPr lang="en-MY" sz="10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Standard ISO 9001:2015</a:t>
                      </a:r>
                    </a:p>
                    <a:p>
                      <a:r>
                        <a:rPr lang="en-US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(Team 1)</a:t>
                      </a:r>
                    </a:p>
                    <a:p>
                      <a:endParaRPr lang="en-US" sz="1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(Team 2)</a:t>
                      </a:r>
                    </a:p>
                    <a:p>
                      <a:endParaRPr lang="en-US" sz="1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Taklimat</a:t>
                      </a:r>
                      <a:r>
                        <a:rPr lang="en-US" sz="1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Penyampaian</a:t>
                      </a:r>
                      <a:r>
                        <a:rPr lang="en-US" sz="1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Pemahaman</a:t>
                      </a:r>
                      <a:r>
                        <a:rPr lang="en-US" sz="1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ISO 9001:2015 </a:t>
                      </a:r>
                      <a:r>
                        <a:rPr lang="en-US" sz="10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kepada</a:t>
                      </a:r>
                      <a:r>
                        <a:rPr lang="en-US" sz="1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Fasi</a:t>
                      </a:r>
                      <a:r>
                        <a:rPr lang="en-US" sz="1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UPM</a:t>
                      </a:r>
                    </a:p>
                    <a:p>
                      <a:endParaRPr lang="en-US" sz="1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MY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61320" y="5436041"/>
          <a:ext cx="11670954" cy="1121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874"/>
                <a:gridCol w="774608"/>
                <a:gridCol w="1761810"/>
                <a:gridCol w="628627"/>
                <a:gridCol w="2282908"/>
                <a:gridCol w="587270"/>
                <a:gridCol w="2415251"/>
                <a:gridCol w="620356"/>
                <a:gridCol w="1836250"/>
              </a:tblGrid>
              <a:tr h="256305">
                <a:tc rowSpan="2">
                  <a:txBody>
                    <a:bodyPr/>
                    <a:lstStyle/>
                    <a:p>
                      <a:endParaRPr lang="en-MY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SEPT</a:t>
                      </a:r>
                      <a:endParaRPr lang="en-MY" sz="12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OKT </a:t>
                      </a:r>
                      <a:endParaRPr lang="en-MY" sz="12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NOV</a:t>
                      </a:r>
                      <a:endParaRPr lang="en-MY" sz="12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DISEMBER</a:t>
                      </a:r>
                      <a:endParaRPr lang="en-MY" sz="12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</a:tr>
              <a:tr h="119328">
                <a:tc vMerge="1">
                  <a:txBody>
                    <a:bodyPr/>
                    <a:lstStyle/>
                    <a:p>
                      <a:endParaRPr lang="en-MY" dirty="0"/>
                    </a:p>
                  </a:txBody>
                  <a:tcPr>
                    <a:solidFill>
                      <a:srgbClr val="F2B0F4"/>
                    </a:solidFill>
                  </a:tcPr>
                </a:tc>
                <a:tc gridSpan="8">
                  <a:txBody>
                    <a:bodyPr/>
                    <a:lstStyle/>
                    <a:p>
                      <a:endParaRPr lang="en-MY" sz="100" dirty="0"/>
                    </a:p>
                  </a:txBody>
                  <a:tcPr>
                    <a:solidFill>
                      <a:srgbClr val="F2B0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>
                    <a:solidFill>
                      <a:srgbClr val="F2B0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>
                    <a:solidFill>
                      <a:srgbClr val="F2B0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>
                    <a:solidFill>
                      <a:srgbClr val="F2B0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>
                    <a:solidFill>
                      <a:srgbClr val="F2B0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>
                    <a:solidFill>
                      <a:srgbClr val="F2B0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>
                    <a:solidFill>
                      <a:srgbClr val="F2B0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>
                    <a:solidFill>
                      <a:srgbClr val="F2B0F4"/>
                    </a:solidFill>
                  </a:tcPr>
                </a:tc>
              </a:tr>
              <a:tr h="7279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QMS</a:t>
                      </a:r>
                      <a:endParaRPr lang="en-MY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11-15, 18-20, </a:t>
                      </a:r>
                      <a:r>
                        <a:rPr lang="en-US" sz="1200" b="1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 25-26</a:t>
                      </a:r>
                      <a:endParaRPr lang="en-MY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Audit </a:t>
                      </a:r>
                      <a:r>
                        <a:rPr lang="en-MY" sz="12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Pemantauan</a:t>
                      </a:r>
                      <a:r>
                        <a:rPr lang="en-MY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2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Semakan</a:t>
                      </a:r>
                      <a:r>
                        <a:rPr lang="en-MY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 Standard MS ISO 9001:2015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9 -11</a:t>
                      </a:r>
                      <a:endParaRPr lang="en-MY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Bengkel</a:t>
                      </a:r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Pemurnian</a:t>
                      </a:r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Pelan</a:t>
                      </a:r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Tindakan</a:t>
                      </a:r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Laporan</a:t>
                      </a:r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Penemuan</a:t>
                      </a:r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Audit</a:t>
                      </a:r>
                      <a:r>
                        <a:rPr lang="en-US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SIRIM</a:t>
                      </a:r>
                      <a:endParaRPr lang="en-MY" sz="12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MY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MY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090633"/>
              </p:ext>
            </p:extLst>
          </p:nvPr>
        </p:nvGraphicFramePr>
        <p:xfrm>
          <a:off x="444842" y="3620827"/>
          <a:ext cx="11670956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875"/>
                <a:gridCol w="586026"/>
                <a:gridCol w="1950392"/>
                <a:gridCol w="628628"/>
                <a:gridCol w="2282908"/>
                <a:gridCol w="587270"/>
                <a:gridCol w="2415251"/>
                <a:gridCol w="620355"/>
                <a:gridCol w="1836251"/>
              </a:tblGrid>
              <a:tr h="259195">
                <a:tc rowSpan="2">
                  <a:txBody>
                    <a:bodyPr/>
                    <a:lstStyle/>
                    <a:p>
                      <a:endParaRPr lang="en-MY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MEI</a:t>
                      </a:r>
                      <a:endParaRPr lang="en-MY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</a:t>
                      </a:r>
                      <a:endParaRPr lang="en-MY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JULAI </a:t>
                      </a:r>
                      <a:endParaRPr lang="en-MY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OGOS</a:t>
                      </a:r>
                      <a:endParaRPr lang="en-MY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MY" dirty="0"/>
                    </a:p>
                  </a:txBody>
                  <a:tcPr>
                    <a:solidFill>
                      <a:srgbClr val="F2B0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100" dirty="0"/>
                    </a:p>
                  </a:txBody>
                  <a:tcPr>
                    <a:solidFill>
                      <a:srgbClr val="F2B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400" dirty="0">
                        <a:latin typeface="+mn-lt"/>
                      </a:endParaRPr>
                    </a:p>
                  </a:txBody>
                  <a:tcPr>
                    <a:solidFill>
                      <a:srgbClr val="F2B0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00" dirty="0"/>
                    </a:p>
                  </a:txBody>
                  <a:tcPr>
                    <a:solidFill>
                      <a:srgbClr val="F2B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400" dirty="0">
                        <a:latin typeface="+mn-lt"/>
                      </a:endParaRPr>
                    </a:p>
                  </a:txBody>
                  <a:tcPr>
                    <a:solidFill>
                      <a:srgbClr val="F2B0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00" dirty="0"/>
                    </a:p>
                  </a:txBody>
                  <a:tcPr>
                    <a:solidFill>
                      <a:srgbClr val="F2B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400" dirty="0">
                        <a:latin typeface="+mn-lt"/>
                      </a:endParaRPr>
                    </a:p>
                  </a:txBody>
                  <a:tcPr>
                    <a:solidFill>
                      <a:srgbClr val="F2B0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00" dirty="0"/>
                    </a:p>
                  </a:txBody>
                  <a:tcPr>
                    <a:solidFill>
                      <a:srgbClr val="F2B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400" dirty="0">
                        <a:latin typeface="+mn-lt"/>
                      </a:endParaRPr>
                    </a:p>
                  </a:txBody>
                  <a:tcPr>
                    <a:solidFill>
                      <a:srgbClr val="F2B0F4"/>
                    </a:solidFill>
                  </a:tcPr>
                </a:tc>
              </a:tr>
              <a:tr h="39976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QMS</a:t>
                      </a:r>
                      <a:endParaRPr lang="en-MY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4,5</a:t>
                      </a:r>
                    </a:p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11,18 19 &amp;30</a:t>
                      </a:r>
                    </a:p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 smtClean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 smtClean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MY" sz="1200" b="1" kern="1200" dirty="0" smtClean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</a:t>
                      </a:r>
                      <a:endParaRPr lang="en-MY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100" b="1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Outreach/Awareness </a:t>
                      </a:r>
                      <a:r>
                        <a:rPr lang="en-MY" sz="11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Peralihan</a:t>
                      </a:r>
                      <a:r>
                        <a:rPr lang="en-MY" sz="1100" b="1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1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1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Iso</a:t>
                      </a:r>
                      <a:r>
                        <a:rPr lang="en-MY" sz="11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9001:2008 </a:t>
                      </a:r>
                      <a:r>
                        <a:rPr lang="en-MY" sz="11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kepada</a:t>
                      </a:r>
                      <a:r>
                        <a:rPr lang="en-MY" sz="11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ISO 9001:2015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1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UPM </a:t>
                      </a:r>
                      <a:r>
                        <a:rPr lang="en-MY" sz="11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Kampus</a:t>
                      </a:r>
                      <a:r>
                        <a:rPr lang="en-MY" sz="11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1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Serdang</a:t>
                      </a:r>
                      <a:r>
                        <a:rPr lang="en-MY" sz="11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1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MY" sz="11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UPM </a:t>
                      </a:r>
                      <a:r>
                        <a:rPr lang="en-MY" sz="11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Kampus</a:t>
                      </a:r>
                      <a:r>
                        <a:rPr lang="en-MY" sz="11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1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Bintulu</a:t>
                      </a:r>
                      <a:r>
                        <a:rPr lang="en-MY" sz="11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sz="1100" b="1" i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MY" sz="11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Kuatkuasa</a:t>
                      </a:r>
                      <a:r>
                        <a:rPr lang="en-MY" sz="11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1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Pelaksanaan</a:t>
                      </a:r>
                      <a:r>
                        <a:rPr lang="en-MY" sz="11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Standard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MY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10 -14 &amp; 17-21</a:t>
                      </a:r>
                    </a:p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MY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 </a:t>
                      </a:r>
                      <a:r>
                        <a:rPr lang="en-US" sz="11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Dalaman</a:t>
                      </a:r>
                      <a:endParaRPr 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Mesyuarat</a:t>
                      </a:r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Penutupan</a:t>
                      </a:r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Audit </a:t>
                      </a:r>
                      <a:r>
                        <a:rPr lang="en-US" sz="11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Dalaman</a:t>
                      </a:r>
                      <a:endParaRPr lang="en-MY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&amp; 9</a:t>
                      </a:r>
                    </a:p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MY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Bengkel</a:t>
                      </a:r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Pemurnian</a:t>
                      </a:r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Pelan</a:t>
                      </a:r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Tindakan</a:t>
                      </a:r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Laporan</a:t>
                      </a:r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Penemuan</a:t>
                      </a:r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Audit</a:t>
                      </a:r>
                      <a:r>
                        <a:rPr lang="en-US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Dalaman</a:t>
                      </a:r>
                      <a:endParaRPr lang="en-US" sz="1100" b="1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MKSP ISO 2017</a:t>
                      </a:r>
                      <a:endParaRPr lang="en-MY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388981" y="643307"/>
            <a:ext cx="2123901" cy="609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3877447" y="1948898"/>
            <a:ext cx="2664942" cy="8117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0" y="1849309"/>
            <a:ext cx="444843" cy="444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284" y="2504210"/>
            <a:ext cx="836269" cy="267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438" t="35231" r="7228" b="33105"/>
          <a:stretch/>
        </p:blipFill>
        <p:spPr>
          <a:xfrm>
            <a:off x="3532036" y="2674045"/>
            <a:ext cx="1041472" cy="303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6679395" y="634496"/>
            <a:ext cx="2693902" cy="6648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984" y="1765464"/>
            <a:ext cx="836269" cy="2675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63574" y="2174698"/>
            <a:ext cx="1074654" cy="57708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050" b="1" dirty="0" err="1" smtClean="0"/>
              <a:t>Semakan</a:t>
            </a:r>
            <a:r>
              <a:rPr lang="en-US" sz="1050" b="1" dirty="0" smtClean="0"/>
              <a:t> </a:t>
            </a:r>
            <a:r>
              <a:rPr lang="en-US" sz="1050" b="1" dirty="0" err="1" smtClean="0"/>
              <a:t>Skop</a:t>
            </a:r>
            <a:r>
              <a:rPr lang="en-US" sz="1050" b="1" dirty="0" smtClean="0"/>
              <a:t> &amp; </a:t>
            </a:r>
            <a:r>
              <a:rPr lang="en-US" sz="1050" b="1" dirty="0" err="1" smtClean="0"/>
              <a:t>Dasar</a:t>
            </a:r>
            <a:r>
              <a:rPr lang="en-US" sz="1050" b="1" dirty="0" smtClean="0"/>
              <a:t> </a:t>
            </a:r>
            <a:r>
              <a:rPr lang="en-US" sz="1050" b="1" dirty="0" err="1" smtClean="0"/>
              <a:t>Kualiti</a:t>
            </a:r>
            <a:r>
              <a:rPr lang="en-US" sz="1050" b="1" dirty="0" smtClean="0"/>
              <a:t> (</a:t>
            </a:r>
            <a:r>
              <a:rPr lang="en-US" sz="1050" b="1" dirty="0" err="1" smtClean="0"/>
              <a:t>Dalaman</a:t>
            </a:r>
            <a:r>
              <a:rPr lang="en-US" sz="1050" b="1" dirty="0"/>
              <a:t>)</a:t>
            </a:r>
            <a:endParaRPr lang="en-MY" sz="105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0438" t="35231" r="7228" b="33105"/>
          <a:stretch/>
        </p:blipFill>
        <p:spPr>
          <a:xfrm>
            <a:off x="808510" y="2061520"/>
            <a:ext cx="1041472" cy="303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20438" t="35231" r="7228" b="33105"/>
          <a:stretch/>
        </p:blipFill>
        <p:spPr>
          <a:xfrm>
            <a:off x="7883482" y="1728496"/>
            <a:ext cx="1041472" cy="303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ectangle 18"/>
          <p:cNvSpPr/>
          <p:nvPr/>
        </p:nvSpPr>
        <p:spPr>
          <a:xfrm>
            <a:off x="1388981" y="1383139"/>
            <a:ext cx="2123901" cy="609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41" y="1842467"/>
            <a:ext cx="836269" cy="26752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76865" y="4044778"/>
            <a:ext cx="2412197" cy="14098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3" name="Curved Right Arrow 22"/>
          <p:cNvSpPr/>
          <p:nvPr/>
        </p:nvSpPr>
        <p:spPr>
          <a:xfrm>
            <a:off x="479840" y="823784"/>
            <a:ext cx="816316" cy="3379519"/>
          </a:xfrm>
          <a:prstGeom prst="curvedRight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7299" y="1806707"/>
            <a:ext cx="2034746" cy="646331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Pemantapan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Juruaudit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Dalaman</a:t>
            </a:r>
            <a:endParaRPr lang="en-MY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00022" y="76496"/>
            <a:ext cx="1610499" cy="584775"/>
          </a:xfrm>
          <a:prstGeom prst="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</a:rPr>
              <a:t>Pengemaskinian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Dokumentasi</a:t>
            </a:r>
            <a:endParaRPr lang="en-MY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8013" y="4889351"/>
            <a:ext cx="987356" cy="307777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Awareness</a:t>
            </a:r>
            <a:endParaRPr lang="en-MY" sz="14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83482" y="4306397"/>
            <a:ext cx="1649242" cy="369332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Audit </a:t>
            </a:r>
            <a:r>
              <a:rPr lang="en-US" b="1" dirty="0" err="1" smtClean="0">
                <a:solidFill>
                  <a:schemeClr val="bg1"/>
                </a:solidFill>
              </a:rPr>
              <a:t>Dalaman</a:t>
            </a:r>
            <a:endParaRPr lang="en-MY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89062" y="5854880"/>
            <a:ext cx="1297901" cy="523220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Audit </a:t>
            </a:r>
            <a:r>
              <a:rPr lang="en-US" sz="1400" b="1" dirty="0" err="1" smtClean="0">
                <a:solidFill>
                  <a:schemeClr val="bg1"/>
                </a:solidFill>
              </a:rPr>
              <a:t>Pihak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Ketiga</a:t>
            </a:r>
            <a:r>
              <a:rPr lang="en-US" sz="1400" b="1" dirty="0" smtClean="0">
                <a:solidFill>
                  <a:schemeClr val="bg1"/>
                </a:solidFill>
              </a:rPr>
              <a:t> (SIRIM)</a:t>
            </a:r>
            <a:endParaRPr lang="en-MY" sz="1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0171" y="2893349"/>
            <a:ext cx="468148" cy="25391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28/2</a:t>
            </a:r>
            <a:endParaRPr lang="en-MY" sz="105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54316" y="2804594"/>
            <a:ext cx="1386312" cy="4154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050" b="1" dirty="0" err="1" smtClean="0"/>
              <a:t>Semakan</a:t>
            </a:r>
            <a:r>
              <a:rPr lang="en-US" sz="1050" b="1" dirty="0" smtClean="0"/>
              <a:t> </a:t>
            </a:r>
            <a:r>
              <a:rPr lang="en-US" sz="1050" b="1" dirty="0" err="1" smtClean="0"/>
              <a:t>Metodologi</a:t>
            </a:r>
            <a:r>
              <a:rPr lang="en-US" sz="1050" b="1" dirty="0" smtClean="0"/>
              <a:t> </a:t>
            </a:r>
            <a:r>
              <a:rPr lang="en-US" sz="1050" b="1" dirty="0" err="1" smtClean="0"/>
              <a:t>Penilaian</a:t>
            </a:r>
            <a:r>
              <a:rPr lang="en-US" sz="1050" b="1" dirty="0" smtClean="0"/>
              <a:t> </a:t>
            </a:r>
            <a:r>
              <a:rPr lang="en-US" sz="1050" b="1" dirty="0" err="1" smtClean="0"/>
              <a:t>Risiko</a:t>
            </a:r>
            <a:endParaRPr lang="en-MY" sz="105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004962" y="1176778"/>
            <a:ext cx="581608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17/2 JKK 1</a:t>
            </a:r>
            <a:endParaRPr lang="en-MY" sz="11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460437" y="212420"/>
            <a:ext cx="581608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12/4 JKK 2</a:t>
            </a:r>
            <a:endParaRPr lang="en-MY" sz="11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13198" y="3684268"/>
            <a:ext cx="581608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26/7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JKK </a:t>
            </a:r>
            <a:r>
              <a:rPr lang="en-US" sz="1100" b="1" dirty="0">
                <a:solidFill>
                  <a:schemeClr val="bg1"/>
                </a:solidFill>
              </a:rPr>
              <a:t>3</a:t>
            </a:r>
            <a:endParaRPr lang="en-MY" sz="11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485151" y="3676430"/>
            <a:ext cx="581608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10/8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JKK 4</a:t>
            </a:r>
            <a:endParaRPr lang="en-MY" sz="11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485151" y="5527351"/>
            <a:ext cx="581608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14/12 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JKK 5</a:t>
            </a:r>
            <a:endParaRPr lang="en-MY" sz="1100" b="1" dirty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455" y="898101"/>
            <a:ext cx="836269" cy="26752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40" y="4461539"/>
            <a:ext cx="836269" cy="26752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37245" y="2212380"/>
            <a:ext cx="72343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APRIL &amp; MEI</a:t>
            </a:r>
            <a:endParaRPr lang="en-MY" sz="12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771" y="1412366"/>
            <a:ext cx="376769" cy="376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062" y="1042779"/>
            <a:ext cx="376769" cy="37676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6625" y="2728846"/>
            <a:ext cx="376769" cy="3767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133" y="3221582"/>
            <a:ext cx="376769" cy="37676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989" y="2212380"/>
            <a:ext cx="376769" cy="3767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078" y="1640813"/>
            <a:ext cx="376769" cy="376769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7210521" y="2109989"/>
            <a:ext cx="1904068" cy="129997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944" y="2212380"/>
            <a:ext cx="836269" cy="26752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764" y="2706180"/>
            <a:ext cx="836269" cy="267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316" y="902912"/>
            <a:ext cx="836269" cy="26752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208" y="1609439"/>
            <a:ext cx="836269" cy="26752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539" y="1190515"/>
            <a:ext cx="261647" cy="26164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26070" y="2320255"/>
            <a:ext cx="67697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SIRI 2</a:t>
            </a:r>
            <a:endParaRPr lang="en-MY" sz="16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4378515" y="340896"/>
            <a:ext cx="67697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SIRI 3</a:t>
            </a:r>
            <a:endParaRPr lang="en-MY" sz="16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3200468" y="2887118"/>
            <a:ext cx="67697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SIRI 4</a:t>
            </a:r>
            <a:endParaRPr lang="en-MY" sz="16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8804324" y="217834"/>
            <a:ext cx="67697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SIRI 5</a:t>
            </a:r>
            <a:endParaRPr lang="en-MY" sz="16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8804324" y="1222514"/>
            <a:ext cx="67697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SIRI 6</a:t>
            </a:r>
            <a:endParaRPr lang="en-MY" sz="16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438013" y="109206"/>
            <a:ext cx="75564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SIRI 1: 2016</a:t>
            </a:r>
            <a:endParaRPr lang="en-MY" sz="1600" b="1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8236" y="3147265"/>
            <a:ext cx="376769" cy="37676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851" y="892469"/>
            <a:ext cx="376769" cy="37676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2052" y="1370776"/>
            <a:ext cx="376769" cy="37676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540" y="4906579"/>
            <a:ext cx="376769" cy="37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0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10836" y="110836"/>
            <a:ext cx="12007273" cy="665941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49" y="260818"/>
            <a:ext cx="3906380" cy="2197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28" y="2223830"/>
            <a:ext cx="4377224" cy="24621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642" y="438402"/>
            <a:ext cx="3962825" cy="2229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642" y="3695413"/>
            <a:ext cx="4535480" cy="2551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9188" y="886100"/>
            <a:ext cx="3924426" cy="2207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7987" y="3723988"/>
            <a:ext cx="4433880" cy="2494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759" y="4507870"/>
            <a:ext cx="3879272" cy="2182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12776" t="10344" r="9022" b="11243"/>
          <a:stretch/>
        </p:blipFill>
        <p:spPr>
          <a:xfrm>
            <a:off x="5675527" y="2774622"/>
            <a:ext cx="1552785" cy="8136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t="1398" r="51187" b="15754"/>
          <a:stretch/>
        </p:blipFill>
        <p:spPr>
          <a:xfrm>
            <a:off x="7382376" y="2765636"/>
            <a:ext cx="582747" cy="83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1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4" descr="Inner-UPM-Template_Option-1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11" y="6340561"/>
            <a:ext cx="8649729" cy="517439"/>
          </a:xfrm>
          <a:prstGeom prst="rect">
            <a:avLst/>
          </a:prstGeom>
        </p:spPr>
      </p:pic>
      <p:pic>
        <p:nvPicPr>
          <p:cNvPr id="1030" name="Picture 6" descr="Image result for fr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321" y="108247"/>
            <a:ext cx="5127717" cy="67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1565804" y="5230324"/>
            <a:ext cx="306053" cy="6289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6035" t="17978" r="36161" b="13540"/>
          <a:stretch/>
        </p:blipFill>
        <p:spPr>
          <a:xfrm>
            <a:off x="7529269" y="989489"/>
            <a:ext cx="3408647" cy="4936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8476730" y="4670547"/>
            <a:ext cx="2141834" cy="2141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5200" y="1043413"/>
            <a:ext cx="2387825" cy="2057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48446" t="16144" r="36757" b="60446"/>
          <a:stretch/>
        </p:blipFill>
        <p:spPr>
          <a:xfrm>
            <a:off x="1096182" y="2147566"/>
            <a:ext cx="2363709" cy="6840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502" y="311830"/>
            <a:ext cx="1652159" cy="731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4441" y="2936940"/>
            <a:ext cx="2365451" cy="230832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TELAH DIPERSIJILKAN DENGAN SATU PENSIJILAN 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(ISO 9001:2008) </a:t>
            </a:r>
            <a:r>
              <a:rPr lang="en-US" sz="2000" dirty="0" smtClean="0"/>
              <a:t>MULAI TAHUN 2011 HINGGA KINI</a:t>
            </a:r>
            <a:endParaRPr lang="en-MY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174" y="1240904"/>
            <a:ext cx="2945421" cy="8605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4511" y="3284934"/>
            <a:ext cx="2100810" cy="585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2128119" y="399535"/>
            <a:ext cx="2625113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PENSIJILAN KINI</a:t>
            </a:r>
            <a:endParaRPr lang="en-MY" sz="2800" b="1" dirty="0"/>
          </a:p>
        </p:txBody>
      </p:sp>
    </p:spTree>
    <p:extLst>
      <p:ext uri="{BB962C8B-B14F-4D97-AF65-F5344CB8AC3E}">
        <p14:creationId xmlns:p14="http://schemas.microsoft.com/office/powerpoint/2010/main" val="221615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triped Right Arrow 46"/>
          <p:cNvSpPr/>
          <p:nvPr/>
        </p:nvSpPr>
        <p:spPr>
          <a:xfrm>
            <a:off x="2460002" y="624803"/>
            <a:ext cx="4927706" cy="327060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6" name="Rounded Rectangle 45"/>
          <p:cNvSpPr/>
          <p:nvPr/>
        </p:nvSpPr>
        <p:spPr>
          <a:xfrm>
            <a:off x="5783706" y="516929"/>
            <a:ext cx="550256" cy="5245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44" name="Rounded Rectangle 43"/>
          <p:cNvSpPr/>
          <p:nvPr/>
        </p:nvSpPr>
        <p:spPr>
          <a:xfrm>
            <a:off x="5033170" y="522502"/>
            <a:ext cx="550256" cy="5245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2" name="Rounded Rectangle 41"/>
          <p:cNvSpPr/>
          <p:nvPr/>
        </p:nvSpPr>
        <p:spPr>
          <a:xfrm>
            <a:off x="3439111" y="529619"/>
            <a:ext cx="550256" cy="5245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5" name="Rounded Rectangle 34"/>
          <p:cNvSpPr/>
          <p:nvPr/>
        </p:nvSpPr>
        <p:spPr>
          <a:xfrm>
            <a:off x="2654238" y="502735"/>
            <a:ext cx="550256" cy="5245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9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310184"/>
            <a:ext cx="8656357" cy="5178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559" y="2617521"/>
            <a:ext cx="3511600" cy="499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616" y="3507258"/>
            <a:ext cx="4334632" cy="499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721" y="4254223"/>
            <a:ext cx="1975275" cy="499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Rectangle 28"/>
          <p:cNvSpPr/>
          <p:nvPr/>
        </p:nvSpPr>
        <p:spPr>
          <a:xfrm>
            <a:off x="3206395" y="1118931"/>
            <a:ext cx="1348510" cy="132343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MY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4, 5</a:t>
            </a:r>
            <a:endParaRPr lang="en-MY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MY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11, 18, 19</a:t>
            </a:r>
            <a:r>
              <a:rPr lang="en-MY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30 MEI</a:t>
            </a:r>
            <a:endParaRPr lang="en-MY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74069" y="2574159"/>
            <a:ext cx="1699492" cy="7078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- 14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17-21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JULAI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251818" y="3481281"/>
            <a:ext cx="1297711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JULAI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1818" y="4264793"/>
            <a:ext cx="1297711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OGOS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65066" y="5126450"/>
            <a:ext cx="1784463" cy="1015663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11-15,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18-20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25-26 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endParaRPr lang="en-MY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707002" y="422168"/>
            <a:ext cx="4347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473628" y="430468"/>
            <a:ext cx="4812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834985" y="429517"/>
            <a:ext cx="4507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240562" y="529619"/>
            <a:ext cx="550256" cy="5245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0" name="Rectangle 39"/>
          <p:cNvSpPr/>
          <p:nvPr/>
        </p:nvSpPr>
        <p:spPr>
          <a:xfrm>
            <a:off x="5143861" y="420281"/>
            <a:ext cx="3145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294546" y="442943"/>
            <a:ext cx="4635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45523" y="504612"/>
            <a:ext cx="550256" cy="5245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1" name="Rectangle 40"/>
          <p:cNvSpPr/>
          <p:nvPr/>
        </p:nvSpPr>
        <p:spPr>
          <a:xfrm>
            <a:off x="6582467" y="411045"/>
            <a:ext cx="5036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387708" y="367961"/>
            <a:ext cx="29803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60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PENTING</a:t>
            </a:r>
            <a:endParaRPr lang="en-US" sz="4800" b="0" cap="none" spc="6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/>
          <a:srcRect l="13633" t="18534" r="5662" b="10409"/>
          <a:stretch/>
        </p:blipFill>
        <p:spPr>
          <a:xfrm>
            <a:off x="9889778" y="4274577"/>
            <a:ext cx="2141838" cy="183133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5993" y="1202657"/>
            <a:ext cx="738146" cy="7381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469" y="2502709"/>
            <a:ext cx="738146" cy="73814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0002" y="3421699"/>
            <a:ext cx="738146" cy="73814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0002" y="4190771"/>
            <a:ext cx="738146" cy="73814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5703" y="5075044"/>
            <a:ext cx="738146" cy="73814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226" y="304102"/>
            <a:ext cx="1652159" cy="731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2559" y="1310469"/>
            <a:ext cx="6212362" cy="847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6721" y="5167066"/>
            <a:ext cx="4993057" cy="847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86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47" y="463149"/>
            <a:ext cx="5424990" cy="5971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887741" y="5341137"/>
            <a:ext cx="307979" cy="6308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6587088" y="5278406"/>
            <a:ext cx="355997" cy="4733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40" name="Straight Arrow Connector 39"/>
          <p:cNvCxnSpPr>
            <a:cxnSpLocks noChangeShapeType="1"/>
          </p:cNvCxnSpPr>
          <p:nvPr/>
        </p:nvCxnSpPr>
        <p:spPr bwMode="auto">
          <a:xfrm>
            <a:off x="7169425" y="4769316"/>
            <a:ext cx="637839" cy="2908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43" name="Straight Arrow Connector 42"/>
          <p:cNvCxnSpPr>
            <a:cxnSpLocks noChangeShapeType="1"/>
          </p:cNvCxnSpPr>
          <p:nvPr/>
        </p:nvCxnSpPr>
        <p:spPr bwMode="auto">
          <a:xfrm>
            <a:off x="8504931" y="4649562"/>
            <a:ext cx="641227" cy="3486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6035" t="17978" r="36161" b="13540"/>
          <a:stretch/>
        </p:blipFill>
        <p:spPr>
          <a:xfrm>
            <a:off x="6283795" y="805789"/>
            <a:ext cx="3430093" cy="4967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Content Placeholder 4" descr="Inner-UPM-Template_Option-1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49862"/>
            <a:ext cx="11052521" cy="66117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22892" y="4108931"/>
            <a:ext cx="3273288" cy="83099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ms-MY" sz="2400" b="1" spc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PENGEKALAN  PENSIJILAN</a:t>
            </a:r>
            <a:endParaRPr lang="ms-MY" sz="2400" b="1" spc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2893" y="2911557"/>
            <a:ext cx="3273287" cy="10772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UPM  KOMITED</a:t>
            </a:r>
          </a:p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KE ARAH</a:t>
            </a:r>
            <a:endParaRPr lang="en-MY" sz="3200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5155" r="3423" b="7810"/>
          <a:stretch/>
        </p:blipFill>
        <p:spPr>
          <a:xfrm>
            <a:off x="1213862" y="1491459"/>
            <a:ext cx="1547610" cy="139469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526240" y="5285093"/>
            <a:ext cx="3273287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MS ISO 9001:2015</a:t>
            </a:r>
            <a:endParaRPr lang="en-MY" sz="3200" dirty="0">
              <a:solidFill>
                <a:srgbClr val="C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226" y="304102"/>
            <a:ext cx="1652159" cy="7315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47300" y="1428463"/>
            <a:ext cx="1774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2017: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5147" y="4933310"/>
            <a:ext cx="2780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m</a:t>
            </a:r>
            <a:r>
              <a:rPr lang="en-US" sz="1600" dirty="0" err="1" smtClean="0"/>
              <a:t>enggunakan</a:t>
            </a:r>
            <a:r>
              <a:rPr lang="en-US" sz="1600" dirty="0" smtClean="0"/>
              <a:t> standard </a:t>
            </a:r>
            <a:r>
              <a:rPr lang="en-US" sz="1600" dirty="0" err="1" smtClean="0"/>
              <a:t>baharu</a:t>
            </a:r>
            <a:endParaRPr lang="en-MY" sz="1600" dirty="0"/>
          </a:p>
        </p:txBody>
      </p:sp>
    </p:spTree>
    <p:extLst>
      <p:ext uri="{BB962C8B-B14F-4D97-AF65-F5344CB8AC3E}">
        <p14:creationId xmlns:p14="http://schemas.microsoft.com/office/powerpoint/2010/main" val="282668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19" y="1067126"/>
            <a:ext cx="2067871" cy="1141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833174" y="2318981"/>
            <a:ext cx="63273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3600" b="1" i="1" spc="300" dirty="0" err="1" smtClean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uality</a:t>
            </a:r>
            <a:r>
              <a:rPr lang="en-US" sz="3600" b="1" i="1" spc="300" dirty="0" smtClean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smtClean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never an accident.</a:t>
            </a:r>
          </a:p>
          <a:p>
            <a:pPr algn="r"/>
            <a:r>
              <a:rPr lang="en-US" sz="3600" b="1" i="1" dirty="0" smtClean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 is always the result </a:t>
            </a:r>
          </a:p>
          <a:p>
            <a:pPr algn="r"/>
            <a:r>
              <a:rPr lang="en-US" sz="3600" b="1" i="1" dirty="0" smtClean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600" b="1" i="1" spc="300" dirty="0" smtClean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 effort.</a:t>
            </a:r>
            <a:endParaRPr lang="en-US" sz="3600" b="1" i="1" cap="none" spc="300" dirty="0">
              <a:ln w="0"/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4444" t="27310" r="28496" b="37061"/>
          <a:stretch/>
        </p:blipFill>
        <p:spPr>
          <a:xfrm>
            <a:off x="2710774" y="1544932"/>
            <a:ext cx="1609473" cy="17286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27" y="135451"/>
            <a:ext cx="1652159" cy="7315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7572" r="28071"/>
          <a:stretch/>
        </p:blipFill>
        <p:spPr>
          <a:xfrm>
            <a:off x="494619" y="2453866"/>
            <a:ext cx="2067871" cy="1048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619" y="3747968"/>
            <a:ext cx="2067871" cy="1117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806" y="5111184"/>
            <a:ext cx="2009684" cy="1184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5591" y="196211"/>
            <a:ext cx="1577511" cy="1577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5592" y="1880057"/>
            <a:ext cx="1572462" cy="1538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5591" y="3538721"/>
            <a:ext cx="1572463" cy="1572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5591" y="5183702"/>
            <a:ext cx="1569274" cy="1569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8732108" y="4122273"/>
            <a:ext cx="135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John Ruskin</a:t>
            </a:r>
            <a:endParaRPr lang="en-MY" b="1" dirty="0"/>
          </a:p>
        </p:txBody>
      </p:sp>
      <p:pic>
        <p:nvPicPr>
          <p:cNvPr id="22" name="Picture 21" descr="Cover-UPM-Template_Option-1B.jpg"/>
          <p:cNvPicPr>
            <a:picLocks noChangeAspect="1"/>
          </p:cNvPicPr>
          <p:nvPr/>
        </p:nvPicPr>
        <p:blipFill rotWithShape="1">
          <a:blip r:embed="rId12"/>
          <a:srcRect t="94733"/>
          <a:stretch/>
        </p:blipFill>
        <p:spPr>
          <a:xfrm>
            <a:off x="0" y="6343863"/>
            <a:ext cx="12191999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2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6" y="6352674"/>
            <a:ext cx="8447235" cy="5053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75113" y="304102"/>
            <a:ext cx="442421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FASILITATOR QMS ISO 9001:2015</a:t>
            </a:r>
          </a:p>
          <a:p>
            <a:pPr marL="342900" indent="-342900">
              <a:buAutoNum type="arabicPeriod"/>
            </a:pPr>
            <a:r>
              <a:rPr lang="en-US" b="1" dirty="0" smtClean="0"/>
              <a:t>En. </a:t>
            </a:r>
            <a:r>
              <a:rPr lang="en-US" b="1" dirty="0" err="1" smtClean="0"/>
              <a:t>Suhaifi</a:t>
            </a:r>
            <a:r>
              <a:rPr lang="en-US" b="1" dirty="0" smtClean="0"/>
              <a:t> </a:t>
            </a:r>
            <a:r>
              <a:rPr lang="en-US" b="1" dirty="0" err="1" smtClean="0"/>
              <a:t>Sulaiman</a:t>
            </a: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En. </a:t>
            </a:r>
            <a:r>
              <a:rPr lang="en-US" b="1" dirty="0" err="1" smtClean="0"/>
              <a:t>Shariman</a:t>
            </a:r>
            <a:r>
              <a:rPr lang="en-US" b="1" dirty="0" smtClean="0"/>
              <a:t> </a:t>
            </a:r>
            <a:r>
              <a:rPr lang="en-US" b="1" dirty="0" err="1" smtClean="0"/>
              <a:t>Hashim</a:t>
            </a: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Tn. </a:t>
            </a:r>
            <a:r>
              <a:rPr lang="en-US" b="1" dirty="0" err="1" smtClean="0"/>
              <a:t>Hj</a:t>
            </a:r>
            <a:r>
              <a:rPr lang="en-US" b="1" dirty="0" smtClean="0"/>
              <a:t>. Mat </a:t>
            </a:r>
            <a:r>
              <a:rPr lang="en-US" b="1" dirty="0" err="1" smtClean="0"/>
              <a:t>Razi</a:t>
            </a:r>
            <a:r>
              <a:rPr lang="en-US" b="1" dirty="0" smtClean="0"/>
              <a:t> Abdullah</a:t>
            </a:r>
          </a:p>
          <a:p>
            <a:pPr marL="342900" indent="-342900">
              <a:buAutoNum type="arabicPeriod"/>
            </a:pPr>
            <a:r>
              <a:rPr lang="en-US" b="1" dirty="0" err="1" smtClean="0"/>
              <a:t>Pn</a:t>
            </a:r>
            <a:r>
              <a:rPr lang="en-US" b="1" dirty="0" smtClean="0"/>
              <a:t>. </a:t>
            </a:r>
            <a:r>
              <a:rPr lang="en-US" b="1" dirty="0" err="1" smtClean="0"/>
              <a:t>Zuraidah</a:t>
            </a:r>
            <a:r>
              <a:rPr lang="en-US" b="1" dirty="0" smtClean="0"/>
              <a:t> Ahmad</a:t>
            </a:r>
          </a:p>
          <a:p>
            <a:pPr marL="342900" indent="-342900">
              <a:buAutoNum type="arabicPeriod"/>
            </a:pPr>
            <a:r>
              <a:rPr lang="en-US" b="1" dirty="0" err="1" smtClean="0"/>
              <a:t>Cik</a:t>
            </a:r>
            <a:r>
              <a:rPr lang="en-US" b="1" dirty="0" smtClean="0"/>
              <a:t> </a:t>
            </a:r>
            <a:r>
              <a:rPr lang="en-US" b="1" dirty="0" err="1" smtClean="0"/>
              <a:t>Haslina</a:t>
            </a:r>
            <a:r>
              <a:rPr lang="en-US" b="1" dirty="0" smtClean="0"/>
              <a:t> Abu </a:t>
            </a:r>
            <a:r>
              <a:rPr lang="en-US" b="1" dirty="0" err="1" smtClean="0"/>
              <a:t>Seman</a:t>
            </a: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err="1" smtClean="0"/>
              <a:t>Pn</a:t>
            </a:r>
            <a:r>
              <a:rPr lang="en-US" b="1" dirty="0" smtClean="0"/>
              <a:t>. </a:t>
            </a:r>
            <a:r>
              <a:rPr lang="en-US" b="1" dirty="0" err="1" smtClean="0"/>
              <a:t>Noraihan</a:t>
            </a:r>
            <a:r>
              <a:rPr lang="en-US" b="1" dirty="0" smtClean="0"/>
              <a:t> </a:t>
            </a:r>
            <a:r>
              <a:rPr lang="en-US" b="1" dirty="0" err="1" smtClean="0"/>
              <a:t>Noordin</a:t>
            </a: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err="1" smtClean="0"/>
              <a:t>Pn</a:t>
            </a:r>
            <a:r>
              <a:rPr lang="en-US" b="1" dirty="0" smtClean="0"/>
              <a:t>. Nor </a:t>
            </a:r>
            <a:r>
              <a:rPr lang="en-US" b="1" dirty="0" err="1" smtClean="0"/>
              <a:t>Afida</a:t>
            </a:r>
            <a:r>
              <a:rPr lang="en-US" b="1" dirty="0" smtClean="0"/>
              <a:t> </a:t>
            </a:r>
            <a:r>
              <a:rPr lang="en-US" b="1" dirty="0" err="1" smtClean="0"/>
              <a:t>Miskam</a:t>
            </a: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err="1" smtClean="0"/>
              <a:t>Pn</a:t>
            </a:r>
            <a:r>
              <a:rPr lang="en-US" b="1" dirty="0" smtClean="0"/>
              <a:t>. </a:t>
            </a:r>
            <a:r>
              <a:rPr lang="en-US" b="1" dirty="0" err="1" smtClean="0"/>
              <a:t>Saliza</a:t>
            </a:r>
            <a:r>
              <a:rPr lang="en-US" b="1" dirty="0" smtClean="0"/>
              <a:t> Mustafa</a:t>
            </a:r>
          </a:p>
          <a:p>
            <a:pPr marL="342900" indent="-342900">
              <a:buAutoNum type="arabicPeriod"/>
            </a:pPr>
            <a:r>
              <a:rPr lang="en-US" b="1" dirty="0" err="1" smtClean="0"/>
              <a:t>Pn</a:t>
            </a:r>
            <a:r>
              <a:rPr lang="en-US" b="1" dirty="0" smtClean="0"/>
              <a:t>. </a:t>
            </a:r>
            <a:r>
              <a:rPr lang="en-US" b="1" dirty="0" err="1" smtClean="0"/>
              <a:t>Mazitah</a:t>
            </a:r>
            <a:r>
              <a:rPr lang="en-US" b="1" dirty="0" smtClean="0"/>
              <a:t> Ahmad</a:t>
            </a:r>
          </a:p>
          <a:p>
            <a:pPr marL="342900" indent="-342900">
              <a:buAutoNum type="arabicPeriod"/>
            </a:pPr>
            <a:r>
              <a:rPr lang="en-US" b="1" dirty="0" err="1" smtClean="0"/>
              <a:t>Pn</a:t>
            </a:r>
            <a:r>
              <a:rPr lang="en-US" b="1" dirty="0" smtClean="0"/>
              <a:t>. </a:t>
            </a:r>
            <a:r>
              <a:rPr lang="en-US" b="1" dirty="0" err="1" smtClean="0"/>
              <a:t>Fairuz</a:t>
            </a:r>
            <a:r>
              <a:rPr lang="en-US" b="1" dirty="0" smtClean="0"/>
              <a:t> </a:t>
            </a:r>
            <a:r>
              <a:rPr lang="en-US" b="1" dirty="0" err="1" smtClean="0"/>
              <a:t>Muchtar</a:t>
            </a: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En. </a:t>
            </a:r>
            <a:r>
              <a:rPr lang="en-US" b="1" dirty="0" err="1" smtClean="0"/>
              <a:t>Abd</a:t>
            </a:r>
            <a:r>
              <a:rPr lang="en-US" b="1" dirty="0" smtClean="0"/>
              <a:t>. </a:t>
            </a:r>
            <a:r>
              <a:rPr lang="en-US" b="1" dirty="0" err="1" smtClean="0"/>
              <a:t>Razak</a:t>
            </a:r>
            <a:r>
              <a:rPr lang="en-US" b="1" dirty="0" smtClean="0"/>
              <a:t> Ahmad</a:t>
            </a:r>
          </a:p>
          <a:p>
            <a:pPr marL="342900" indent="-342900">
              <a:buAutoNum type="arabicPeriod"/>
            </a:pPr>
            <a:r>
              <a:rPr lang="en-US" b="1" dirty="0" smtClean="0"/>
              <a:t>En. Allan </a:t>
            </a:r>
            <a:r>
              <a:rPr lang="en-US" b="1" dirty="0" err="1" smtClean="0"/>
              <a:t>Lajot</a:t>
            </a: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En. Krishnan </a:t>
            </a:r>
            <a:r>
              <a:rPr lang="en-US" b="1" dirty="0" err="1" smtClean="0"/>
              <a:t>Mariapan</a:t>
            </a:r>
            <a:endParaRPr lang="en-US" b="1" dirty="0"/>
          </a:p>
          <a:p>
            <a:pPr marL="342900" indent="-342900">
              <a:buAutoNum type="arabicPeriod"/>
            </a:pPr>
            <a:r>
              <a:rPr lang="en-US" b="1" dirty="0" smtClean="0"/>
              <a:t>En</a:t>
            </a:r>
            <a:r>
              <a:rPr lang="en-US" b="1" dirty="0"/>
              <a:t>. </a:t>
            </a:r>
            <a:r>
              <a:rPr lang="en-US" b="1" dirty="0" err="1"/>
              <a:t>Sopian</a:t>
            </a:r>
            <a:r>
              <a:rPr lang="en-US" b="1" dirty="0"/>
              <a:t> </a:t>
            </a:r>
            <a:r>
              <a:rPr lang="en-US" b="1" dirty="0" err="1"/>
              <a:t>Mohd</a:t>
            </a:r>
            <a:r>
              <a:rPr lang="en-US" b="1" dirty="0"/>
              <a:t>. </a:t>
            </a:r>
            <a:r>
              <a:rPr lang="en-US" b="1" dirty="0" smtClean="0"/>
              <a:t>Zain</a:t>
            </a:r>
          </a:p>
          <a:p>
            <a:pPr marL="342900" indent="-342900">
              <a:buAutoNum type="arabicPeriod"/>
            </a:pPr>
            <a:r>
              <a:rPr lang="en-US" b="1" dirty="0" smtClean="0"/>
              <a:t>En</a:t>
            </a:r>
            <a:r>
              <a:rPr lang="en-US" b="1" dirty="0"/>
              <a:t>. </a:t>
            </a:r>
            <a:r>
              <a:rPr lang="en-US" b="1" dirty="0" err="1"/>
              <a:t>Asrizam</a:t>
            </a:r>
            <a:r>
              <a:rPr lang="en-US" b="1" dirty="0"/>
              <a:t> </a:t>
            </a:r>
            <a:r>
              <a:rPr lang="en-US" b="1" dirty="0" err="1" smtClean="0"/>
              <a:t>Esam</a:t>
            </a: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En</a:t>
            </a:r>
            <a:r>
              <a:rPr lang="en-US" b="1" dirty="0"/>
              <a:t>. </a:t>
            </a:r>
            <a:r>
              <a:rPr lang="en-US" b="1" dirty="0" err="1"/>
              <a:t>Jamali</a:t>
            </a:r>
            <a:r>
              <a:rPr lang="en-US" b="1" dirty="0"/>
              <a:t> </a:t>
            </a:r>
            <a:r>
              <a:rPr lang="en-US" b="1" dirty="0" err="1" smtClean="0"/>
              <a:t>Janib</a:t>
            </a: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En</a:t>
            </a:r>
            <a:r>
              <a:rPr lang="en-US" b="1" dirty="0"/>
              <a:t>. </a:t>
            </a:r>
            <a:r>
              <a:rPr lang="en-US" b="1" dirty="0" err="1"/>
              <a:t>Nasrudin</a:t>
            </a:r>
            <a:r>
              <a:rPr lang="en-US" b="1" dirty="0"/>
              <a:t> </a:t>
            </a:r>
            <a:r>
              <a:rPr lang="en-US" b="1" dirty="0" err="1" smtClean="0"/>
              <a:t>Yahya</a:t>
            </a: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En</a:t>
            </a:r>
            <a:r>
              <a:rPr lang="en-US" b="1" dirty="0"/>
              <a:t>. </a:t>
            </a:r>
            <a:r>
              <a:rPr lang="en-US" b="1" dirty="0" err="1"/>
              <a:t>Mohd</a:t>
            </a:r>
            <a:r>
              <a:rPr lang="en-US" b="1" dirty="0"/>
              <a:t>. </a:t>
            </a:r>
            <a:r>
              <a:rPr lang="en-US" b="1" dirty="0" err="1"/>
              <a:t>Naim</a:t>
            </a:r>
            <a:r>
              <a:rPr lang="en-US" b="1" dirty="0"/>
              <a:t> </a:t>
            </a:r>
            <a:r>
              <a:rPr lang="en-US" b="1" dirty="0" err="1"/>
              <a:t>Mohd</a:t>
            </a:r>
            <a:r>
              <a:rPr lang="en-US" b="1" dirty="0"/>
              <a:t>. </a:t>
            </a:r>
            <a:r>
              <a:rPr lang="en-US" b="1" dirty="0" err="1" smtClean="0"/>
              <a:t>Ishak</a:t>
            </a: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En</a:t>
            </a:r>
            <a:r>
              <a:rPr lang="en-US" b="1" dirty="0"/>
              <a:t>. </a:t>
            </a:r>
            <a:r>
              <a:rPr lang="en-US" b="1" dirty="0" err="1"/>
              <a:t>Fahmi</a:t>
            </a:r>
            <a:r>
              <a:rPr lang="en-US" b="1" dirty="0"/>
              <a:t> </a:t>
            </a:r>
            <a:r>
              <a:rPr lang="en-US" b="1" dirty="0" err="1"/>
              <a:t>Azar</a:t>
            </a:r>
            <a:r>
              <a:rPr lang="en-US" b="1" dirty="0"/>
              <a:t> </a:t>
            </a:r>
            <a:r>
              <a:rPr lang="en-US" b="1" dirty="0" err="1" smtClean="0"/>
              <a:t>Mistar</a:t>
            </a: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En</a:t>
            </a:r>
            <a:r>
              <a:rPr lang="en-US" b="1" dirty="0"/>
              <a:t>. Mustapha Kamal Tahir</a:t>
            </a:r>
            <a:endParaRPr lang="en-US" b="1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26" y="304102"/>
            <a:ext cx="1652159" cy="7315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91054" y="1624149"/>
            <a:ext cx="33435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err="1">
                <a:solidFill>
                  <a:srgbClr val="002060"/>
                </a:solidFill>
              </a:rPr>
              <a:t>Pn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en-US" b="1" dirty="0" err="1">
                <a:solidFill>
                  <a:srgbClr val="002060"/>
                </a:solidFill>
              </a:rPr>
              <a:t>Noorizai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Mohamad</a:t>
            </a:r>
            <a:r>
              <a:rPr lang="en-US" b="1" dirty="0" smtClean="0">
                <a:solidFill>
                  <a:srgbClr val="002060"/>
                </a:solidFill>
              </a:rPr>
              <a:t> Noor</a:t>
            </a:r>
            <a:endParaRPr lang="en-US" b="1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 err="1">
                <a:solidFill>
                  <a:srgbClr val="002060"/>
                </a:solidFill>
              </a:rPr>
              <a:t>Pn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en-US" b="1" dirty="0" err="1">
                <a:solidFill>
                  <a:srgbClr val="002060"/>
                </a:solidFill>
              </a:rPr>
              <a:t>Nurhanisah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Sadun</a:t>
            </a:r>
            <a:endParaRPr lang="en-US" b="1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 err="1">
                <a:solidFill>
                  <a:srgbClr val="002060"/>
                </a:solidFill>
              </a:rPr>
              <a:t>Pn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en-US" b="1" dirty="0" err="1">
                <a:solidFill>
                  <a:srgbClr val="002060"/>
                </a:solidFill>
              </a:rPr>
              <a:t>Rozi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Tamin</a:t>
            </a:r>
            <a:endParaRPr lang="en-US" b="1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 err="1">
                <a:solidFill>
                  <a:srgbClr val="002060"/>
                </a:solidFill>
              </a:rPr>
              <a:t>Pn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en-US" b="1" dirty="0" err="1">
                <a:solidFill>
                  <a:srgbClr val="002060"/>
                </a:solidFill>
              </a:rPr>
              <a:t>Shamriza</a:t>
            </a:r>
            <a:r>
              <a:rPr lang="en-US" b="1" dirty="0">
                <a:solidFill>
                  <a:srgbClr val="002060"/>
                </a:solidFill>
              </a:rPr>
              <a:t> Shari</a:t>
            </a:r>
          </a:p>
          <a:p>
            <a:pPr marL="342900" indent="-342900">
              <a:buAutoNum type="arabicPeriod"/>
            </a:pPr>
            <a:r>
              <a:rPr lang="en-US" b="1" dirty="0" err="1">
                <a:solidFill>
                  <a:srgbClr val="002060"/>
                </a:solidFill>
              </a:rPr>
              <a:t>Pn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en-US" b="1" dirty="0" err="1">
                <a:solidFill>
                  <a:srgbClr val="002060"/>
                </a:solidFill>
              </a:rPr>
              <a:t>Nik</a:t>
            </a:r>
            <a:r>
              <a:rPr lang="en-US" b="1" dirty="0">
                <a:solidFill>
                  <a:srgbClr val="002060"/>
                </a:solidFill>
              </a:rPr>
              <a:t> Amelia </a:t>
            </a:r>
            <a:r>
              <a:rPr lang="en-US" b="1" dirty="0" err="1">
                <a:solidFill>
                  <a:srgbClr val="002060"/>
                </a:solidFill>
              </a:rPr>
              <a:t>Nik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Mustapha</a:t>
            </a:r>
          </a:p>
          <a:p>
            <a:pPr marL="342900" indent="-342900">
              <a:buAutoNum type="arabicPeriod"/>
            </a:pPr>
            <a:r>
              <a:rPr lang="en-US" b="1" dirty="0" err="1" smtClean="0">
                <a:solidFill>
                  <a:srgbClr val="002060"/>
                </a:solidFill>
              </a:rPr>
              <a:t>Pn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en-US" b="1" dirty="0" err="1">
                <a:solidFill>
                  <a:srgbClr val="002060"/>
                </a:solidFill>
              </a:rPr>
              <a:t>Siti</a:t>
            </a:r>
            <a:r>
              <a:rPr lang="en-US" b="1" dirty="0">
                <a:solidFill>
                  <a:srgbClr val="002060"/>
                </a:solidFill>
              </a:rPr>
              <a:t> Fatimah </a:t>
            </a:r>
            <a:r>
              <a:rPr lang="en-US" b="1" dirty="0" err="1" smtClean="0">
                <a:solidFill>
                  <a:srgbClr val="002060"/>
                </a:solidFill>
              </a:rPr>
              <a:t>Hasim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 err="1" smtClean="0">
                <a:solidFill>
                  <a:srgbClr val="002060"/>
                </a:solidFill>
              </a:rPr>
              <a:t>Pn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en-US" b="1" dirty="0" err="1">
                <a:solidFill>
                  <a:srgbClr val="002060"/>
                </a:solidFill>
              </a:rPr>
              <a:t>Kasmaria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Zawawi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 err="1" smtClean="0">
                <a:solidFill>
                  <a:srgbClr val="002060"/>
                </a:solidFill>
              </a:rPr>
              <a:t>Pn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en-US" b="1" dirty="0" err="1">
                <a:solidFill>
                  <a:srgbClr val="002060"/>
                </a:solidFill>
              </a:rPr>
              <a:t>Norliyani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Anor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rgbClr val="002060"/>
                </a:solidFill>
              </a:rPr>
              <a:t>En</a:t>
            </a:r>
            <a:r>
              <a:rPr lang="en-US" b="1" dirty="0">
                <a:solidFill>
                  <a:srgbClr val="002060"/>
                </a:solidFill>
              </a:rPr>
              <a:t>. Ahmad </a:t>
            </a:r>
            <a:r>
              <a:rPr lang="en-US" b="1" dirty="0" err="1">
                <a:solidFill>
                  <a:srgbClr val="002060"/>
                </a:solidFill>
              </a:rPr>
              <a:t>Hafidz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Hitam</a:t>
            </a:r>
            <a:endParaRPr lang="en-US" b="1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43" y="1022417"/>
            <a:ext cx="2571750" cy="17811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91054" y="765382"/>
            <a:ext cx="2549237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Sekretariat</a:t>
            </a:r>
            <a:r>
              <a:rPr lang="en-US" dirty="0" smtClean="0"/>
              <a:t> &amp; </a:t>
            </a:r>
            <a:r>
              <a:rPr lang="en-US" dirty="0" err="1" smtClean="0"/>
              <a:t>fasilatator</a:t>
            </a:r>
            <a:r>
              <a:rPr lang="en-US" dirty="0" smtClean="0"/>
              <a:t> </a:t>
            </a:r>
            <a:r>
              <a:rPr lang="en-US" dirty="0" err="1" smtClean="0"/>
              <a:t>Pusat</a:t>
            </a:r>
            <a:r>
              <a:rPr lang="en-US" dirty="0" smtClean="0"/>
              <a:t> </a:t>
            </a:r>
            <a:r>
              <a:rPr lang="en-US" dirty="0" err="1" smtClean="0"/>
              <a:t>Jaminan</a:t>
            </a:r>
            <a:r>
              <a:rPr lang="en-US" dirty="0" smtClean="0"/>
              <a:t> </a:t>
            </a:r>
            <a:r>
              <a:rPr lang="en-US" dirty="0" err="1" smtClean="0"/>
              <a:t>Kualiti</a:t>
            </a:r>
            <a:r>
              <a:rPr lang="en-US" dirty="0" smtClean="0"/>
              <a:t>: </a:t>
            </a:r>
            <a:endParaRPr lang="en-MY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67" y="2534057"/>
            <a:ext cx="2420322" cy="1042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73329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3205"/>
          <a:stretch/>
        </p:blipFill>
        <p:spPr>
          <a:xfrm>
            <a:off x="0" y="1547539"/>
            <a:ext cx="12183762" cy="4171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697" y="3633310"/>
            <a:ext cx="1892257" cy="1083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8067" y="3176660"/>
            <a:ext cx="1563208" cy="1539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80427"/>
            <a:ext cx="9366421" cy="557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b="10714"/>
          <a:stretch/>
        </p:blipFill>
        <p:spPr>
          <a:xfrm>
            <a:off x="4796187" y="4660057"/>
            <a:ext cx="1822916" cy="1620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8209" b="9053"/>
          <a:stretch/>
        </p:blipFill>
        <p:spPr>
          <a:xfrm>
            <a:off x="6760303" y="5239265"/>
            <a:ext cx="1763499" cy="1433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7469" y="721568"/>
            <a:ext cx="1731656" cy="7667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0284" y="379834"/>
            <a:ext cx="1868990" cy="1916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291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564969" y="3015050"/>
            <a:ext cx="2545534" cy="37929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722" y="3089286"/>
            <a:ext cx="4501464" cy="25208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88544" y="1176472"/>
            <a:ext cx="7186334" cy="230832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ms-MY" sz="4800" b="1" spc="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PANDANGAN/</a:t>
            </a:r>
          </a:p>
          <a:p>
            <a:pPr algn="ctr"/>
            <a:r>
              <a:rPr lang="ms-MY" sz="4800" b="1" spc="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PENAMBAHBAIKAN/</a:t>
            </a:r>
          </a:p>
          <a:p>
            <a:pPr algn="ctr"/>
            <a:r>
              <a:rPr lang="ms-MY" sz="4800" b="1" spc="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SOALAN?  </a:t>
            </a:r>
            <a:endParaRPr lang="ms-MY" sz="3200" b="1" spc="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Inner-UPM-Template_Option-1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353273"/>
            <a:ext cx="8437222" cy="504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9622" y="3824931"/>
            <a:ext cx="1943100" cy="1943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226" y="304102"/>
            <a:ext cx="1652159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706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26" y="304102"/>
            <a:ext cx="1652159" cy="731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2287"/>
          <a:stretch/>
        </p:blipFill>
        <p:spPr>
          <a:xfrm>
            <a:off x="2142066" y="435566"/>
            <a:ext cx="8568267" cy="592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031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26" y="304102"/>
            <a:ext cx="1652159" cy="73158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770592"/>
              </p:ext>
            </p:extLst>
          </p:nvPr>
        </p:nvGraphicFramePr>
        <p:xfrm>
          <a:off x="1617135" y="1524002"/>
          <a:ext cx="9728200" cy="4972612"/>
        </p:xfrm>
        <a:graphic>
          <a:graphicData uri="http://schemas.openxmlformats.org/drawingml/2006/table">
            <a:tbl>
              <a:tblPr firstRow="1" bandRow="1"/>
              <a:tblGrid>
                <a:gridCol w="676744"/>
                <a:gridCol w="6259887"/>
                <a:gridCol w="761337"/>
                <a:gridCol w="676744"/>
                <a:gridCol w="676744"/>
                <a:gridCol w="676744"/>
              </a:tblGrid>
              <a:tr h="4912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en-MY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Sistem Pengurusan Kualiti (SPK) adalah enjin dalam pelaksanaan tindakan untuk mencapai matlamat pelan strategik UPM.</a:t>
                      </a:r>
                      <a:endParaRPr lang="en-MY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MY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MY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MY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MY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27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en-MY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Sistem Pengurusan Kualiti (SPK) ISO 9001:2015 menggunakan pendekatan proses yang merangkumkan </a:t>
                      </a:r>
                      <a:r>
                        <a:rPr lang="en-US" sz="14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(incorporates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kitaran P.D.C.A dan pemikiran berasaskan penambahbaikan (</a:t>
                      </a:r>
                      <a:r>
                        <a:rPr lang="en-US" sz="14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improvement-based thinking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MY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MY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MY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MY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MY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2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  <a:endParaRPr lang="en-MY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Terdapat 10 klausa dalam ISO 9001:2015 berbanding 6 klausa dalam ISO 9001:2008.</a:t>
                      </a:r>
                      <a:endParaRPr lang="en-MY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MY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MY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MY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MY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70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  <a:endParaRPr lang="en-MY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Tiada lagi terminologi dokumen dan rekod, dan terminologi ini ditukar kepada maklumat yang didokumenkan, apabila beralih daripada ISO 9001:2008 kepada ISO 9001:2015.</a:t>
                      </a:r>
                      <a:endParaRPr lang="en-MY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MY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MY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MY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MY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2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  <a:endParaRPr lang="en-MY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ISO 9001:2015 tidak memerlukan organisasi membangunkan manual kualiti.</a:t>
                      </a:r>
                      <a:endParaRPr lang="en-MY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70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</a:t>
                      </a:r>
                      <a:endParaRPr lang="en-MY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Menurut ISO 9001:2015, selain pelanggan, pembekal atau penyedia luar (external provider) merupakan pihak berkepentingan (interested parties).</a:t>
                      </a:r>
                      <a:endParaRPr lang="en-MY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2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</a:t>
                      </a:r>
                      <a:endParaRPr lang="en-MY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Tindakan UPM mengekalkan pelantikan Wakil Pengurusan adalah bersalahan dengan ISO 9001:2015</a:t>
                      </a:r>
                      <a:endParaRPr lang="en-MY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2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</a:t>
                      </a:r>
                      <a:endParaRPr lang="en-MY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Naib Canselor adalah ahli pengurusan tertinggi universiti yang bertanggung jawab terhadap keberkesanan sistem pengurusan kualiti.</a:t>
                      </a:r>
                      <a:endParaRPr lang="en-MY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87988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441338"/>
              </p:ext>
            </p:extLst>
          </p:nvPr>
        </p:nvGraphicFramePr>
        <p:xfrm>
          <a:off x="2674408" y="970597"/>
          <a:ext cx="7959725" cy="1780858"/>
        </p:xfrm>
        <a:graphic>
          <a:graphicData uri="http://schemas.openxmlformats.org/drawingml/2006/table">
            <a:tbl>
              <a:tblPr firstRow="1" bandRow="1"/>
              <a:tblGrid>
                <a:gridCol w="553720"/>
                <a:gridCol w="5121910"/>
                <a:gridCol w="622935"/>
                <a:gridCol w="553720"/>
                <a:gridCol w="553720"/>
                <a:gridCol w="553720"/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</a:t>
                      </a:r>
                      <a:endParaRPr lang="en-MY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Dalam struktur pemetaan sistem pengurusan kualiti ISO 9001:2015,  </a:t>
                      </a:r>
                      <a:r>
                        <a:rPr lang="en-US" sz="14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input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yang diambil kira bukan  sahaja keperluan pelanggan, malah juga isu luaran dan dalaman universiti serta keperluan dan ekspektasi pihak berkepentingan.</a:t>
                      </a:r>
                      <a:endParaRPr lang="en-MY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</a:t>
                      </a:r>
                      <a:endParaRPr lang="en-MY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Dalam struktur pemetaan sistem pengurusan kualiti ISO 9001:2015,  </a:t>
                      </a:r>
                      <a:r>
                        <a:rPr lang="en-US" sz="14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output 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pengurusan kualiti adalah kepuasan dan kegembiraan pelanggan yang berterusan.</a:t>
                      </a:r>
                      <a:endParaRPr lang="en-MY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734734" y="2879568"/>
            <a:ext cx="6096000" cy="34385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MY" sz="1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 	</a:t>
            </a:r>
            <a:r>
              <a:rPr lang="en-MY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Apakah perbezaan antara ISO 9001:2008 berbanding dengan </a:t>
            </a:r>
            <a:r>
              <a:rPr lang="en-MY" sz="14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ISO9001:2015</a:t>
            </a:r>
            <a:r>
              <a:rPr lang="en-MY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  </a:t>
            </a:r>
            <a:r>
              <a:rPr lang="en-MY" sz="14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Nyatakan </a:t>
            </a:r>
            <a:r>
              <a:rPr lang="en-MY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perbezaan.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MY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MY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MY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MY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MY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MY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MY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MY" sz="14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17.	Mengapakah </a:t>
            </a:r>
            <a:r>
              <a:rPr lang="en-MY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UPM perlu beralih daripada ISO 9001:2008 kepada </a:t>
            </a:r>
            <a:r>
              <a:rPr lang="en-MY" sz="14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	ISO 9001:2015</a:t>
            </a:r>
            <a:r>
              <a:rPr lang="en-MY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MY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26" y="304102"/>
            <a:ext cx="1652159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33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4" descr="Inner-UPM-Template_Option-1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353866"/>
            <a:ext cx="8427308" cy="504134"/>
          </a:xfrm>
          <a:prstGeom prst="rect">
            <a:avLst/>
          </a:prstGeom>
        </p:spPr>
      </p:pic>
      <p:pic>
        <p:nvPicPr>
          <p:cNvPr id="1030" name="Picture 6" descr="Image result for fr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093" y="86365"/>
            <a:ext cx="5127717" cy="67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2117739" y="5411560"/>
            <a:ext cx="306053" cy="6289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4328140" y="5348824"/>
            <a:ext cx="353771" cy="4719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40" name="Straight Arrow Connector 39"/>
          <p:cNvCxnSpPr>
            <a:cxnSpLocks noChangeShapeType="1"/>
          </p:cNvCxnSpPr>
          <p:nvPr/>
        </p:nvCxnSpPr>
        <p:spPr bwMode="auto">
          <a:xfrm>
            <a:off x="4912239" y="4839729"/>
            <a:ext cx="633851" cy="2899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43" name="Straight Arrow Connector 42"/>
          <p:cNvCxnSpPr>
            <a:cxnSpLocks noChangeShapeType="1"/>
          </p:cNvCxnSpPr>
          <p:nvPr/>
        </p:nvCxnSpPr>
        <p:spPr bwMode="auto">
          <a:xfrm>
            <a:off x="6247766" y="4719976"/>
            <a:ext cx="637218" cy="3476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6035" t="17978" r="36161" b="13540"/>
          <a:stretch/>
        </p:blipFill>
        <p:spPr>
          <a:xfrm>
            <a:off x="7282250" y="937237"/>
            <a:ext cx="3408647" cy="4936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8262553" y="4645834"/>
            <a:ext cx="2141834" cy="2141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1034" name="Picture 10" descr="Image result for orchid fram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75" y="1703670"/>
            <a:ext cx="4604587" cy="3468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99311" y="368935"/>
            <a:ext cx="3079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TAHUN 2017:</a:t>
            </a:r>
            <a:endParaRPr lang="en-MY" sz="40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606" y="369495"/>
            <a:ext cx="1677910" cy="7429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1042" y="914142"/>
            <a:ext cx="322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 smtClean="0"/>
              <a:t>UPM </a:t>
            </a:r>
            <a:r>
              <a:rPr lang="en-US" b="1" spc="300" dirty="0" err="1" smtClean="0"/>
              <a:t>komited</a:t>
            </a:r>
            <a:r>
              <a:rPr lang="en-US" b="1" spc="300" dirty="0" smtClean="0"/>
              <a:t> </a:t>
            </a:r>
            <a:r>
              <a:rPr lang="en-US" b="1" spc="300" dirty="0" err="1" smtClean="0"/>
              <a:t>untuk</a:t>
            </a:r>
            <a:endParaRPr lang="en-MY" b="1" spc="300" dirty="0"/>
          </a:p>
        </p:txBody>
      </p:sp>
      <p:sp>
        <p:nvSpPr>
          <p:cNvPr id="18" name="TextBox 17"/>
          <p:cNvSpPr txBox="1"/>
          <p:nvPr/>
        </p:nvSpPr>
        <p:spPr>
          <a:xfrm>
            <a:off x="1983343" y="5529908"/>
            <a:ext cx="44067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..</a:t>
            </a:r>
            <a:r>
              <a:rPr lang="en-US" sz="1600" b="1" dirty="0" err="1" smtClean="0"/>
              <a:t>dan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tahun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ini</a:t>
            </a:r>
            <a:r>
              <a:rPr lang="en-US" sz="1600" b="1" dirty="0" smtClean="0"/>
              <a:t>, UPM </a:t>
            </a:r>
            <a:r>
              <a:rPr lang="en-US" sz="1600" b="1" dirty="0" err="1" smtClean="0"/>
              <a:t>akan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diaudit</a:t>
            </a:r>
            <a:r>
              <a:rPr lang="en-US" sz="1600" b="1" dirty="0" smtClean="0"/>
              <a:t>  </a:t>
            </a:r>
            <a:r>
              <a:rPr lang="en-US" sz="1600" b="1" dirty="0" err="1" smtClean="0"/>
              <a:t>menggunakan</a:t>
            </a:r>
            <a:r>
              <a:rPr lang="en-US" sz="1600" b="1" dirty="0" smtClean="0"/>
              <a:t> standard </a:t>
            </a:r>
            <a:r>
              <a:rPr lang="en-US" sz="1600" b="1" dirty="0" err="1" smtClean="0"/>
              <a:t>baharu</a:t>
            </a:r>
            <a:r>
              <a:rPr lang="en-US" sz="1600" b="1" dirty="0" smtClean="0"/>
              <a:t> </a:t>
            </a:r>
            <a:r>
              <a:rPr lang="en-US" b="1" spc="3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ISO 9001: 2015</a:t>
            </a:r>
            <a:endParaRPr lang="en-MY" b="1" spc="3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94978" y="4882268"/>
            <a:ext cx="2539122" cy="27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7040" y="2352254"/>
            <a:ext cx="3167290" cy="23769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2391042" y="1286919"/>
            <a:ext cx="327328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ms-MY" sz="2000" b="1" spc="600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PENGEKALAN  PENSIJILAN</a:t>
            </a:r>
            <a:endParaRPr lang="ms-MY" sz="2000" b="1" spc="6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r="-1698" b="51600"/>
          <a:stretch/>
        </p:blipFill>
        <p:spPr>
          <a:xfrm>
            <a:off x="83524" y="5495398"/>
            <a:ext cx="1853811" cy="68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0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274524"/>
            <a:ext cx="9753600" cy="583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22165" y="458396"/>
            <a:ext cx="6511141" cy="769441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ms-MY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SKOP </a:t>
            </a:r>
            <a:r>
              <a:rPr lang="ms-MY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SISTEM PENGURUSAN KUALITI UPM</a:t>
            </a:r>
            <a:endParaRPr lang="ms-M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8667" y="1840435"/>
            <a:ext cx="8001000" cy="24857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ms-MY" sz="2800" dirty="0">
                <a:ea typeface="Tahoma" panose="020B0604030504040204" pitchFamily="34" charset="0"/>
                <a:cs typeface="Tahoma" panose="020B0604030504040204" pitchFamily="34" charset="0"/>
              </a:rPr>
              <a:t>Perkhidmatan pengajian pendidikan di peringkat </a:t>
            </a:r>
            <a:r>
              <a:rPr lang="ms-MY" sz="2800" i="1" dirty="0">
                <a:ea typeface="Tahoma" panose="020B0604030504040204" pitchFamily="34" charset="0"/>
                <a:cs typeface="Tahoma" panose="020B0604030504040204" pitchFamily="34" charset="0"/>
              </a:rPr>
              <a:t>tertiary, </a:t>
            </a:r>
            <a:r>
              <a:rPr lang="ms-MY" sz="2800" dirty="0">
                <a:ea typeface="Tahoma" panose="020B0604030504040204" pitchFamily="34" charset="0"/>
                <a:cs typeface="Tahoma" panose="020B0604030504040204" pitchFamily="34" charset="0"/>
              </a:rPr>
              <a:t>pengurusan dan pelaksanaan penyelidikan, perhubungan industri dan masyarakat, pengurusan pembangunan pelajar dan alumni, dan perkhidmatan korporat.</a:t>
            </a:r>
            <a:endParaRPr lang="ms-MY" sz="28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3667" y="478641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MY" dirty="0" err="1" smtClean="0"/>
              <a:t>Skop</a:t>
            </a:r>
            <a:r>
              <a:rPr lang="en-MY" dirty="0" smtClean="0"/>
              <a:t> SPK yang </a:t>
            </a:r>
            <a:r>
              <a:rPr lang="en-MY" dirty="0" err="1" smtClean="0"/>
              <a:t>merangkumi</a:t>
            </a:r>
            <a:r>
              <a:rPr lang="en-MY" dirty="0" smtClean="0"/>
              <a:t> </a:t>
            </a:r>
            <a:r>
              <a:rPr lang="en-MY" dirty="0" err="1" smtClean="0"/>
              <a:t>semua</a:t>
            </a:r>
            <a:r>
              <a:rPr lang="en-MY" dirty="0" smtClean="0"/>
              <a:t> </a:t>
            </a:r>
            <a:r>
              <a:rPr lang="en-MY" dirty="0" err="1" smtClean="0"/>
              <a:t>aktiviti</a:t>
            </a:r>
            <a:r>
              <a:rPr lang="en-MY" dirty="0" smtClean="0"/>
              <a:t> </a:t>
            </a:r>
            <a:r>
              <a:rPr lang="en-MY" dirty="0" err="1" smtClean="0"/>
              <a:t>pengajaran</a:t>
            </a:r>
            <a:r>
              <a:rPr lang="en-MY" dirty="0" smtClean="0"/>
              <a:t> </a:t>
            </a:r>
            <a:r>
              <a:rPr lang="en-MY" dirty="0" err="1" smtClean="0"/>
              <a:t>dan</a:t>
            </a:r>
            <a:r>
              <a:rPr lang="en-MY" dirty="0" smtClean="0"/>
              <a:t> </a:t>
            </a:r>
            <a:r>
              <a:rPr lang="en-MY" dirty="0" err="1" smtClean="0"/>
              <a:t>pembelajaran</a:t>
            </a:r>
            <a:r>
              <a:rPr lang="en-MY" dirty="0" smtClean="0"/>
              <a:t> </a:t>
            </a:r>
            <a:r>
              <a:rPr lang="en-MY" dirty="0" err="1" smtClean="0"/>
              <a:t>prauniversiti</a:t>
            </a:r>
            <a:r>
              <a:rPr lang="en-MY" dirty="0" smtClean="0"/>
              <a:t>, </a:t>
            </a:r>
            <a:r>
              <a:rPr lang="en-MY" dirty="0" err="1" smtClean="0"/>
              <a:t>prasiswazah</a:t>
            </a:r>
            <a:r>
              <a:rPr lang="en-MY" dirty="0" smtClean="0"/>
              <a:t> </a:t>
            </a:r>
            <a:r>
              <a:rPr lang="en-MY" dirty="0" err="1" smtClean="0"/>
              <a:t>dan</a:t>
            </a:r>
            <a:r>
              <a:rPr lang="en-MY" dirty="0" smtClean="0"/>
              <a:t> </a:t>
            </a:r>
            <a:r>
              <a:rPr lang="en-MY" dirty="0" err="1" smtClean="0"/>
              <a:t>siswazah</a:t>
            </a:r>
            <a:r>
              <a:rPr lang="en-MY" dirty="0" smtClean="0"/>
              <a:t> (</a:t>
            </a:r>
            <a:r>
              <a:rPr lang="en-MY" dirty="0" err="1" smtClean="0"/>
              <a:t>kecuali</a:t>
            </a:r>
            <a:r>
              <a:rPr lang="en-MY" dirty="0" smtClean="0"/>
              <a:t> </a:t>
            </a:r>
            <a:r>
              <a:rPr lang="en-MY" dirty="0" err="1" smtClean="0"/>
              <a:t>pra</a:t>
            </a:r>
            <a:r>
              <a:rPr lang="en-MY" dirty="0" smtClean="0"/>
              <a:t> </a:t>
            </a:r>
            <a:r>
              <a:rPr lang="en-MY" dirty="0" err="1" smtClean="0"/>
              <a:t>persediaan</a:t>
            </a:r>
            <a:r>
              <a:rPr lang="en-MY" dirty="0" smtClean="0"/>
              <a:t> Diploma </a:t>
            </a:r>
            <a:r>
              <a:rPr lang="en-MY" dirty="0" err="1" smtClean="0"/>
              <a:t>Sains</a:t>
            </a:r>
            <a:r>
              <a:rPr lang="en-MY" dirty="0" smtClean="0"/>
              <a:t>), </a:t>
            </a:r>
            <a:r>
              <a:rPr lang="en-MY" dirty="0" err="1" smtClean="0"/>
              <a:t>pengurusan</a:t>
            </a:r>
            <a:r>
              <a:rPr lang="en-MY" dirty="0" smtClean="0"/>
              <a:t> </a:t>
            </a:r>
            <a:r>
              <a:rPr lang="en-MY" dirty="0" err="1" smtClean="0"/>
              <a:t>dan</a:t>
            </a:r>
            <a:r>
              <a:rPr lang="en-MY" dirty="0" smtClean="0"/>
              <a:t> </a:t>
            </a:r>
            <a:r>
              <a:rPr lang="en-MY" dirty="0" err="1" smtClean="0"/>
              <a:t>pelaksanaan</a:t>
            </a:r>
            <a:r>
              <a:rPr lang="en-MY" dirty="0" smtClean="0"/>
              <a:t> </a:t>
            </a:r>
            <a:r>
              <a:rPr lang="en-MY" dirty="0" err="1" smtClean="0"/>
              <a:t>penyelidikan</a:t>
            </a:r>
            <a:r>
              <a:rPr lang="en-MY" dirty="0" smtClean="0"/>
              <a:t>, </a:t>
            </a:r>
            <a:r>
              <a:rPr lang="en-MY" dirty="0" err="1" smtClean="0"/>
              <a:t>dan</a:t>
            </a:r>
            <a:r>
              <a:rPr lang="en-MY" dirty="0" smtClean="0"/>
              <a:t> </a:t>
            </a:r>
            <a:r>
              <a:rPr lang="en-MY" dirty="0" err="1" smtClean="0"/>
              <a:t>perkhidmatan</a:t>
            </a:r>
            <a:r>
              <a:rPr lang="en-MY" dirty="0" smtClean="0"/>
              <a:t> </a:t>
            </a:r>
            <a:r>
              <a:rPr lang="en-MY" dirty="0" err="1" smtClean="0"/>
              <a:t>sokongan</a:t>
            </a:r>
            <a:r>
              <a:rPr lang="en-MY" dirty="0" smtClean="0"/>
              <a:t>.</a:t>
            </a:r>
            <a:endParaRPr lang="en-MY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39" y="377962"/>
            <a:ext cx="1677910" cy="74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6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/>
          <p:cNvCxnSpPr/>
          <p:nvPr/>
        </p:nvCxnSpPr>
        <p:spPr>
          <a:xfrm>
            <a:off x="8137223" y="1921853"/>
            <a:ext cx="841" cy="6845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848458" y="1905227"/>
            <a:ext cx="12952" cy="70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0307785" y="1591654"/>
            <a:ext cx="115" cy="121702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698164" y="4079309"/>
            <a:ext cx="4783" cy="12890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AutoShape 2"/>
          <p:cNvCxnSpPr>
            <a:cxnSpLocks noChangeShapeType="1"/>
          </p:cNvCxnSpPr>
          <p:nvPr/>
        </p:nvCxnSpPr>
        <p:spPr bwMode="auto">
          <a:xfrm rot="5400000">
            <a:off x="5192616" y="1908841"/>
            <a:ext cx="862101" cy="6446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cxnSp>
      <p:cxnSp>
        <p:nvCxnSpPr>
          <p:cNvPr id="55" name="AutoShape 23"/>
          <p:cNvCxnSpPr>
            <a:cxnSpLocks noChangeShapeType="1"/>
          </p:cNvCxnSpPr>
          <p:nvPr/>
        </p:nvCxnSpPr>
        <p:spPr bwMode="auto">
          <a:xfrm flipH="1">
            <a:off x="2031937" y="4062683"/>
            <a:ext cx="9548" cy="961363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56" name="AutoShape 2"/>
          <p:cNvCxnSpPr>
            <a:cxnSpLocks noChangeShapeType="1"/>
          </p:cNvCxnSpPr>
          <p:nvPr/>
        </p:nvCxnSpPr>
        <p:spPr bwMode="auto">
          <a:xfrm rot="5400000">
            <a:off x="5187526" y="2232296"/>
            <a:ext cx="862101" cy="6446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cxn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4558475" y="904227"/>
            <a:ext cx="2025662" cy="572132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400" b="1" dirty="0">
                <a:solidFill>
                  <a:srgbClr val="FFFFFF"/>
                </a:solidFill>
                <a:latin typeface="Calibri" pitchFamily="34" charset="0"/>
              </a:rPr>
              <a:t>Wakil Pengurusan (WP) Universiti</a:t>
            </a:r>
            <a:endParaRPr lang="en-US" sz="1400" dirty="0">
              <a:latin typeface="Arial" pitchFamily="34" charset="0"/>
            </a:endParaRPr>
          </a:p>
        </p:txBody>
      </p:sp>
      <p:sp>
        <p:nvSpPr>
          <p:cNvPr id="60" name="Rectangle 8"/>
          <p:cNvSpPr>
            <a:spLocks noChangeArrowheads="1"/>
          </p:cNvSpPr>
          <p:nvPr/>
        </p:nvSpPr>
        <p:spPr bwMode="auto">
          <a:xfrm>
            <a:off x="1035814" y="4978367"/>
            <a:ext cx="1825596" cy="6324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ms-MY" sz="1200" b="1" dirty="0">
                <a:latin typeface="Calibri" pitchFamily="34" charset="0"/>
              </a:rPr>
              <a:t>Timb. Pegawai Kawalan Dokumen  </a:t>
            </a:r>
            <a:r>
              <a:rPr lang="ms-MY" sz="1200" dirty="0">
                <a:latin typeface="Calibri" pitchFamily="34" charset="0"/>
              </a:rPr>
              <a:t>Peneraju Proses </a:t>
            </a:r>
            <a:r>
              <a:rPr lang="ms-MY" sz="1200" b="1" dirty="0">
                <a:latin typeface="Calibri" pitchFamily="34" charset="0"/>
              </a:rPr>
              <a:t>(TPKD PP)</a:t>
            </a:r>
            <a:endParaRPr lang="en-US" sz="1200" dirty="0">
              <a:latin typeface="Arial" pitchFamily="34" charset="0"/>
            </a:endParaRPr>
          </a:p>
        </p:txBody>
      </p:sp>
      <p:cxnSp>
        <p:nvCxnSpPr>
          <p:cNvPr id="62" name="AutoShape 11"/>
          <p:cNvCxnSpPr>
            <a:cxnSpLocks noChangeShapeType="1"/>
          </p:cNvCxnSpPr>
          <p:nvPr/>
        </p:nvCxnSpPr>
        <p:spPr bwMode="auto">
          <a:xfrm>
            <a:off x="2055748" y="4075691"/>
            <a:ext cx="4846320" cy="0"/>
          </a:xfrm>
          <a:prstGeom prst="bentConnector3">
            <a:avLst>
              <a:gd name="adj1" fmla="val 36252"/>
            </a:avLst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cxnSp>
      <p:sp>
        <p:nvSpPr>
          <p:cNvPr id="64" name="Text Box 14"/>
          <p:cNvSpPr txBox="1">
            <a:spLocks noChangeArrowheads="1"/>
          </p:cNvSpPr>
          <p:nvPr/>
        </p:nvSpPr>
        <p:spPr bwMode="auto">
          <a:xfrm>
            <a:off x="6814610" y="2681704"/>
            <a:ext cx="259398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 smtClean="0">
                <a:solidFill>
                  <a:srgbClr val="FF0000"/>
                </a:solidFill>
                <a:latin typeface="Calibri" pitchFamily="34" charset="0"/>
              </a:rPr>
              <a:t>Peneraju Skop Utama, Sokongan, Operasi Perkhidmatan Sokongan </a:t>
            </a:r>
            <a:r>
              <a:rPr lang="ms-MY" sz="1200" b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QMS, Peneraju  ISMS dan Peneraju EMS</a:t>
            </a:r>
            <a:endParaRPr lang="en-US" sz="1200" b="1" dirty="0">
              <a:solidFill>
                <a:schemeClr val="bg2">
                  <a:lumMod val="75000"/>
                </a:schemeClr>
              </a:solidFill>
              <a:latin typeface="Arial" pitchFamily="34" charset="0"/>
            </a:endParaRPr>
          </a:p>
        </p:txBody>
      </p:sp>
      <p:cxnSp>
        <p:nvCxnSpPr>
          <p:cNvPr id="65" name="AutoShape 15"/>
          <p:cNvCxnSpPr>
            <a:cxnSpLocks noChangeShapeType="1"/>
          </p:cNvCxnSpPr>
          <p:nvPr/>
        </p:nvCxnSpPr>
        <p:spPr bwMode="auto">
          <a:xfrm rot="5400000">
            <a:off x="5486348" y="3202563"/>
            <a:ext cx="274638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sp>
        <p:nvSpPr>
          <p:cNvPr id="68" name="Text Box 20"/>
          <p:cNvSpPr txBox="1">
            <a:spLocks noChangeArrowheads="1"/>
          </p:cNvSpPr>
          <p:nvPr/>
        </p:nvSpPr>
        <p:spPr bwMode="auto">
          <a:xfrm>
            <a:off x="6861967" y="3475432"/>
            <a:ext cx="2290053" cy="37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>
                <a:solidFill>
                  <a:srgbClr val="FF0000"/>
                </a:solidFill>
                <a:latin typeface="Calibri" pitchFamily="34" charset="0"/>
              </a:rPr>
              <a:t>Fakulti, Institut, Akademi</a:t>
            </a:r>
            <a:r>
              <a:rPr lang="ms-MY" sz="1200" b="1" dirty="0" smtClean="0">
                <a:solidFill>
                  <a:srgbClr val="FF0000"/>
                </a:solidFill>
                <a:latin typeface="Calibri" pitchFamily="34" charset="0"/>
              </a:rPr>
              <a:t>, Pejabat, </a:t>
            </a:r>
            <a:r>
              <a:rPr lang="ms-MY" sz="12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ms-MY" sz="1200" b="1" dirty="0" smtClean="0">
                <a:solidFill>
                  <a:srgbClr val="FF0000"/>
                </a:solidFill>
                <a:latin typeface="Calibri" pitchFamily="34" charset="0"/>
              </a:rPr>
              <a:t>Pusat</a:t>
            </a:r>
            <a:endParaRPr lang="en-US" sz="1200" b="1" dirty="0">
              <a:solidFill>
                <a:srgbClr val="FF0000"/>
              </a:solidFill>
              <a:latin typeface="Arial" pitchFamily="34" charset="0"/>
            </a:endParaRPr>
          </a:p>
        </p:txBody>
      </p:sp>
      <p:cxnSp>
        <p:nvCxnSpPr>
          <p:cNvPr id="69" name="AutoShape 23"/>
          <p:cNvCxnSpPr>
            <a:cxnSpLocks noChangeShapeType="1"/>
          </p:cNvCxnSpPr>
          <p:nvPr/>
        </p:nvCxnSpPr>
        <p:spPr bwMode="auto">
          <a:xfrm rot="5400000">
            <a:off x="3523563" y="4218903"/>
            <a:ext cx="27432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2" name="AutoShape 15"/>
          <p:cNvCxnSpPr>
            <a:cxnSpLocks noChangeShapeType="1"/>
          </p:cNvCxnSpPr>
          <p:nvPr/>
        </p:nvCxnSpPr>
        <p:spPr bwMode="auto">
          <a:xfrm rot="5400000">
            <a:off x="5538763" y="3933610"/>
            <a:ext cx="274638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3" name="AutoShape 23"/>
          <p:cNvCxnSpPr>
            <a:cxnSpLocks noChangeShapeType="1"/>
          </p:cNvCxnSpPr>
          <p:nvPr/>
        </p:nvCxnSpPr>
        <p:spPr bwMode="auto">
          <a:xfrm rot="5400000">
            <a:off x="5275549" y="4869767"/>
            <a:ext cx="18288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sp>
        <p:nvSpPr>
          <p:cNvPr id="74" name="Rectangle 24"/>
          <p:cNvSpPr>
            <a:spLocks noChangeArrowheads="1"/>
          </p:cNvSpPr>
          <p:nvPr/>
        </p:nvSpPr>
        <p:spPr bwMode="auto">
          <a:xfrm>
            <a:off x="4498929" y="4957740"/>
            <a:ext cx="1500198" cy="5857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 smtClean="0">
                <a:latin typeface="Calibri" pitchFamily="34" charset="0"/>
              </a:rPr>
              <a:t>Timb. </a:t>
            </a:r>
            <a:r>
              <a:rPr lang="ms-MY" sz="1200" b="1" dirty="0">
                <a:latin typeface="Calibri" pitchFamily="34" charset="0"/>
              </a:rPr>
              <a:t>Penyelaras Kepuasan Pelanggan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>
                <a:latin typeface="Calibri" pitchFamily="34" charset="0"/>
              </a:rPr>
              <a:t>(TPKP ) PTJ</a:t>
            </a:r>
            <a:endParaRPr lang="en-US" sz="1200" dirty="0">
              <a:latin typeface="Arial" pitchFamily="34" charset="0"/>
            </a:endParaRPr>
          </a:p>
        </p:txBody>
      </p:sp>
      <p:cxnSp>
        <p:nvCxnSpPr>
          <p:cNvPr id="76" name="AutoShape 23"/>
          <p:cNvCxnSpPr>
            <a:cxnSpLocks noChangeShapeType="1"/>
          </p:cNvCxnSpPr>
          <p:nvPr/>
        </p:nvCxnSpPr>
        <p:spPr bwMode="auto">
          <a:xfrm rot="5400000">
            <a:off x="6831619" y="4861807"/>
            <a:ext cx="18288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sp>
        <p:nvSpPr>
          <p:cNvPr id="77" name="Rectangle 24"/>
          <p:cNvSpPr>
            <a:spLocks noChangeArrowheads="1"/>
          </p:cNvSpPr>
          <p:nvPr/>
        </p:nvSpPr>
        <p:spPr bwMode="auto">
          <a:xfrm>
            <a:off x="6142003" y="4965983"/>
            <a:ext cx="1500198" cy="8048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ms-MY" sz="1200" b="1" dirty="0">
                <a:latin typeface="Calibri" pitchFamily="34" charset="0"/>
              </a:rPr>
              <a:t>Timbalan Penyelaras </a:t>
            </a:r>
          </a:p>
          <a:p>
            <a:pPr lvl="0" algn="ctr"/>
            <a:r>
              <a:rPr lang="ms-MY" sz="1200" b="1" dirty="0">
                <a:latin typeface="Calibri" pitchFamily="34" charset="0"/>
              </a:rPr>
              <a:t>Latihan Staf  PTJ /Pelaksana (TPLS </a:t>
            </a:r>
            <a:r>
              <a:rPr lang="ms-MY" sz="1200" b="1" dirty="0" smtClean="0">
                <a:latin typeface="Calibri" pitchFamily="34" charset="0"/>
              </a:rPr>
              <a:t>PTJ/PEL)</a:t>
            </a:r>
            <a:endParaRPr lang="ms-MY" sz="1200" b="1" dirty="0">
              <a:latin typeface="Calibri" pitchFamily="34" charset="0"/>
            </a:endParaRPr>
          </a:p>
        </p:txBody>
      </p:sp>
      <p:cxnSp>
        <p:nvCxnSpPr>
          <p:cNvPr id="78" name="AutoShape 23"/>
          <p:cNvCxnSpPr>
            <a:cxnSpLocks noChangeShapeType="1"/>
          </p:cNvCxnSpPr>
          <p:nvPr/>
        </p:nvCxnSpPr>
        <p:spPr bwMode="auto">
          <a:xfrm rot="5400000">
            <a:off x="5180925" y="4227139"/>
            <a:ext cx="27432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9" name="AutoShape 23"/>
          <p:cNvCxnSpPr>
            <a:cxnSpLocks noChangeShapeType="1"/>
          </p:cNvCxnSpPr>
          <p:nvPr/>
        </p:nvCxnSpPr>
        <p:spPr bwMode="auto">
          <a:xfrm rot="5400000">
            <a:off x="6772251" y="4199843"/>
            <a:ext cx="27432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80" name="AutoShape 23"/>
          <p:cNvCxnSpPr>
            <a:cxnSpLocks noChangeShapeType="1"/>
          </p:cNvCxnSpPr>
          <p:nvPr/>
        </p:nvCxnSpPr>
        <p:spPr bwMode="auto">
          <a:xfrm rot="5400000">
            <a:off x="3612163" y="4869748"/>
            <a:ext cx="18288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sp>
        <p:nvSpPr>
          <p:cNvPr id="81" name="Rectangle 8"/>
          <p:cNvSpPr>
            <a:spLocks noChangeArrowheads="1"/>
          </p:cNvSpPr>
          <p:nvPr/>
        </p:nvSpPr>
        <p:spPr bwMode="auto">
          <a:xfrm>
            <a:off x="2963805" y="4970131"/>
            <a:ext cx="1447800" cy="5743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 smtClean="0">
                <a:latin typeface="Calibri" pitchFamily="34" charset="0"/>
              </a:rPr>
              <a:t>Timb. </a:t>
            </a:r>
            <a:r>
              <a:rPr lang="ms-MY" sz="1200" b="1" dirty="0">
                <a:latin typeface="Calibri" pitchFamily="34" charset="0"/>
              </a:rPr>
              <a:t>Penyelaras Audit (TPAD) PTJ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1221180" y="4324545"/>
            <a:ext cx="1643074" cy="500062"/>
          </a:xfrm>
          <a:prstGeom prst="rect">
            <a:avLst/>
          </a:prstGeom>
          <a:solidFill>
            <a:srgbClr val="F2B0F4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>
                <a:latin typeface="Calibri" pitchFamily="34" charset="0"/>
              </a:rPr>
              <a:t>Pegawai Kawalan Dokumen  (PKD)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67" name="Rectangle 18"/>
          <p:cNvSpPr>
            <a:spLocks noChangeArrowheads="1"/>
          </p:cNvSpPr>
          <p:nvPr/>
        </p:nvSpPr>
        <p:spPr bwMode="auto">
          <a:xfrm>
            <a:off x="2993969" y="4332859"/>
            <a:ext cx="1428760" cy="454587"/>
          </a:xfrm>
          <a:prstGeom prst="rect">
            <a:avLst/>
          </a:prstGeom>
          <a:solidFill>
            <a:srgbClr val="F2B0F4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>
                <a:latin typeface="Calibri" pitchFamily="34" charset="0"/>
              </a:rPr>
              <a:t>Penyelaras Audit (PAD)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71" name="Rectangle 24"/>
          <p:cNvSpPr>
            <a:spLocks noChangeArrowheads="1"/>
          </p:cNvSpPr>
          <p:nvPr/>
        </p:nvSpPr>
        <p:spPr bwMode="auto">
          <a:xfrm>
            <a:off x="4532267" y="4318572"/>
            <a:ext cx="1500198" cy="465951"/>
          </a:xfrm>
          <a:prstGeom prst="rect">
            <a:avLst/>
          </a:prstGeom>
          <a:solidFill>
            <a:srgbClr val="F2B0F4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>
                <a:latin typeface="Calibri" pitchFamily="34" charset="0"/>
              </a:rPr>
              <a:t>Penyelaras Kepuasan Pelanggan  (PKP)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75" name="Rectangle 24"/>
          <p:cNvSpPr>
            <a:spLocks noChangeArrowheads="1"/>
          </p:cNvSpPr>
          <p:nvPr/>
        </p:nvSpPr>
        <p:spPr bwMode="auto">
          <a:xfrm>
            <a:off x="6175341" y="4299521"/>
            <a:ext cx="1500198" cy="465951"/>
          </a:xfrm>
          <a:prstGeom prst="rect">
            <a:avLst/>
          </a:prstGeom>
          <a:solidFill>
            <a:srgbClr val="F2B0F4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>
                <a:latin typeface="Calibri" pitchFamily="34" charset="0"/>
              </a:rPr>
              <a:t>Penyelaras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>
                <a:latin typeface="Calibri" pitchFamily="34" charset="0"/>
              </a:rPr>
              <a:t>Latihan Staf  (PLS)</a:t>
            </a:r>
            <a:endParaRPr lang="en-US" sz="1200" dirty="0">
              <a:latin typeface="Arial" pitchFamily="34" charset="0"/>
            </a:endParaRPr>
          </a:p>
        </p:txBody>
      </p:sp>
      <p:cxnSp>
        <p:nvCxnSpPr>
          <p:cNvPr id="32" name="AutoShape 23"/>
          <p:cNvCxnSpPr>
            <a:cxnSpLocks noChangeShapeType="1"/>
          </p:cNvCxnSpPr>
          <p:nvPr/>
        </p:nvCxnSpPr>
        <p:spPr bwMode="auto">
          <a:xfrm rot="5400000">
            <a:off x="1950045" y="5716159"/>
            <a:ext cx="18288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pic>
        <p:nvPicPr>
          <p:cNvPr id="33" name="Content Placeholder 4" descr="Inner-UPM-Template_Option-1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90414"/>
            <a:ext cx="7315200" cy="437606"/>
          </a:xfrm>
          <a:prstGeom prst="rect">
            <a:avLst/>
          </a:prstGeom>
        </p:spPr>
      </p:pic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2120003" y="2033765"/>
            <a:ext cx="1573323" cy="4841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0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Timbalan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0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Wakil Pengurusan </a:t>
            </a:r>
            <a:endParaRPr lang="ms-MY" sz="1000" b="1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000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Sistem Pengurusan Kualiti</a:t>
            </a:r>
            <a:endParaRPr lang="ms-MY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7331432" y="2016356"/>
            <a:ext cx="1972848" cy="4841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0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Timbalan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0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Wakil Pengurusan </a:t>
            </a:r>
            <a:endParaRPr lang="ms-MY" sz="1000" b="1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000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Sistem Pengurusan Alam Sekitar</a:t>
            </a:r>
            <a:endParaRPr lang="ms-MY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66" name="Rectangle 16"/>
          <p:cNvSpPr>
            <a:spLocks noChangeArrowheads="1"/>
          </p:cNvSpPr>
          <p:nvPr/>
        </p:nvSpPr>
        <p:spPr bwMode="auto">
          <a:xfrm>
            <a:off x="4610836" y="3339882"/>
            <a:ext cx="2025663" cy="571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>
                <a:solidFill>
                  <a:srgbClr val="FFFFFF"/>
                </a:solidFill>
                <a:latin typeface="Calibri" pitchFamily="34" charset="0"/>
              </a:rPr>
              <a:t>Timbalan Wakil Pengurusan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>
                <a:solidFill>
                  <a:srgbClr val="FFFFFF"/>
                </a:solidFill>
                <a:latin typeface="Calibri" pitchFamily="34" charset="0"/>
              </a:rPr>
              <a:t>Pusat Tanggungjawab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>
                <a:solidFill>
                  <a:srgbClr val="FFFFFF"/>
                </a:solidFill>
                <a:latin typeface="Calibri" pitchFamily="34" charset="0"/>
              </a:rPr>
              <a:t>(TWP PTJ)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63" name="Rectangle 13"/>
          <p:cNvSpPr>
            <a:spLocks noChangeArrowheads="1"/>
          </p:cNvSpPr>
          <p:nvPr/>
        </p:nvSpPr>
        <p:spPr bwMode="auto">
          <a:xfrm>
            <a:off x="4610836" y="2654086"/>
            <a:ext cx="2025663" cy="571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>
                <a:solidFill>
                  <a:srgbClr val="FFFFFF"/>
                </a:solidFill>
                <a:latin typeface="Calibri" pitchFamily="34" charset="0"/>
              </a:rPr>
              <a:t>Timbalan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>
                <a:solidFill>
                  <a:srgbClr val="FFFFFF"/>
                </a:solidFill>
                <a:latin typeface="Calibri" pitchFamily="34" charset="0"/>
              </a:rPr>
              <a:t>Wakil Pengurusan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>
                <a:solidFill>
                  <a:srgbClr val="FFFFFF"/>
                </a:solidFill>
                <a:latin typeface="Calibri" pitchFamily="34" charset="0"/>
              </a:rPr>
              <a:t>Peneraju Proses (TWP PP)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1050885" y="5776972"/>
            <a:ext cx="1828800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ms-MY" sz="1200" b="1" dirty="0">
                <a:latin typeface="Calibri" pitchFamily="34" charset="0"/>
              </a:rPr>
              <a:t>Timb. Peg. Kawalan Dokumen  </a:t>
            </a:r>
            <a:r>
              <a:rPr lang="ms-MY" sz="1200" dirty="0">
                <a:latin typeface="Calibri" pitchFamily="34" charset="0"/>
              </a:rPr>
              <a:t>Pusat Tanggungjawab </a:t>
            </a:r>
            <a:r>
              <a:rPr lang="ms-MY" sz="1200" b="1" dirty="0">
                <a:latin typeface="Calibri" pitchFamily="34" charset="0"/>
              </a:rPr>
              <a:t>(TPKD PTJ)</a:t>
            </a:r>
            <a:endParaRPr lang="en-US" sz="1200" dirty="0">
              <a:latin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923059" y="4071560"/>
            <a:ext cx="1791519" cy="101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0" name="Rectangle 24"/>
          <p:cNvSpPr>
            <a:spLocks noChangeArrowheads="1"/>
          </p:cNvSpPr>
          <p:nvPr/>
        </p:nvSpPr>
        <p:spPr bwMode="auto">
          <a:xfrm>
            <a:off x="9522354" y="2809558"/>
            <a:ext cx="1978676" cy="590284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>
                <a:solidFill>
                  <a:schemeClr val="bg1"/>
                </a:solidFill>
                <a:latin typeface="Calibri" pitchFamily="34" charset="0"/>
              </a:rPr>
              <a:t>Jkuasa Kerja </a:t>
            </a:r>
            <a:endParaRPr lang="ms-MY" sz="1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 smtClean="0">
                <a:solidFill>
                  <a:schemeClr val="bg1"/>
                </a:solidFill>
                <a:latin typeface="Calibri" pitchFamily="34" charset="0"/>
              </a:rPr>
              <a:t>Pengurusan Risiko Pusat Tanggungjawab</a:t>
            </a:r>
            <a:endParaRPr lang="ms-MY" sz="1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2" name="Rectangle 3"/>
          <p:cNvSpPr>
            <a:spLocks noChangeArrowheads="1"/>
          </p:cNvSpPr>
          <p:nvPr/>
        </p:nvSpPr>
        <p:spPr bwMode="auto">
          <a:xfrm>
            <a:off x="2716714" y="1443561"/>
            <a:ext cx="1619250" cy="2634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 eaLnBrk="1" hangingPunct="1">
              <a:defRPr/>
            </a:pPr>
            <a:r>
              <a:rPr lang="ms-MY" sz="900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charset="0"/>
              </a:rPr>
              <a:t>Pusat Jaminan Kualiti</a:t>
            </a:r>
            <a:endParaRPr lang="en-US" sz="900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cxnSp>
        <p:nvCxnSpPr>
          <p:cNvPr id="17" name="Straight Connector 16"/>
          <p:cNvCxnSpPr>
            <a:stCxn id="82" idx="3"/>
          </p:cNvCxnSpPr>
          <p:nvPr/>
        </p:nvCxnSpPr>
        <p:spPr>
          <a:xfrm>
            <a:off x="4335964" y="1575297"/>
            <a:ext cx="6178177" cy="16357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2853172" y="1910157"/>
            <a:ext cx="5289606" cy="105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3013810" y="2074253"/>
            <a:ext cx="0" cy="9450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6765181" y="1290571"/>
            <a:ext cx="1132502" cy="562032"/>
          </a:xfrm>
          <a:prstGeom prst="rect">
            <a:avLst/>
          </a:prstGeom>
          <a:solidFill>
            <a:srgbClr val="FFC000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 eaLnBrk="1" hangingPunct="1">
              <a:defRPr/>
            </a:pPr>
            <a:r>
              <a:rPr lang="en-US" sz="1000" b="1" dirty="0" err="1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Pasukan</a:t>
            </a:r>
            <a:r>
              <a:rPr lang="en-US" sz="1000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 </a:t>
            </a:r>
            <a:r>
              <a:rPr lang="en-US" sz="1000" b="1" dirty="0" err="1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Juruaudit</a:t>
            </a:r>
            <a:r>
              <a:rPr lang="en-US" sz="1000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 </a:t>
            </a:r>
            <a:r>
              <a:rPr lang="en-US" sz="1000" b="1" dirty="0" err="1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Dalaman</a:t>
            </a:r>
            <a:r>
              <a:rPr lang="en-US" sz="1000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 UPM</a:t>
            </a:r>
            <a:endParaRPr lang="en-US" sz="1000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4287959" y="2033765"/>
            <a:ext cx="2526651" cy="4841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0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Timbalan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0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Wakil Pengurusan </a:t>
            </a:r>
            <a:endParaRPr lang="ms-MY" sz="1000" b="1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000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Sistem Pengurusan Keselamatan Maklumat</a:t>
            </a:r>
            <a:endParaRPr lang="ms-MY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85" name="Rectangle 3"/>
          <p:cNvSpPr>
            <a:spLocks noChangeArrowheads="1"/>
          </p:cNvSpPr>
          <p:nvPr/>
        </p:nvSpPr>
        <p:spPr bwMode="auto">
          <a:xfrm>
            <a:off x="8107280" y="1280661"/>
            <a:ext cx="1132502" cy="58810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>
            <a:solidFill>
              <a:srgbClr val="C00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050" b="1" dirty="0" err="1" smtClean="0">
                <a:solidFill>
                  <a:schemeClr val="bg1"/>
                </a:solidFill>
                <a:cs typeface="Arial" charset="0"/>
              </a:rPr>
              <a:t>Pasukan</a:t>
            </a:r>
            <a:r>
              <a:rPr lang="en-US" sz="105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  <a:cs typeface="Arial" charset="0"/>
              </a:rPr>
              <a:t>Penilaian</a:t>
            </a:r>
            <a:r>
              <a:rPr lang="en-US" sz="105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  <a:cs typeface="Arial" charset="0"/>
              </a:rPr>
              <a:t>Kepatuhan</a:t>
            </a:r>
            <a:endParaRPr lang="en-US" sz="105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1" name="Rectangle 24"/>
          <p:cNvSpPr>
            <a:spLocks noChangeArrowheads="1"/>
          </p:cNvSpPr>
          <p:nvPr/>
        </p:nvSpPr>
        <p:spPr bwMode="auto">
          <a:xfrm>
            <a:off x="9510496" y="1185151"/>
            <a:ext cx="1500198" cy="595900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 smtClean="0">
                <a:solidFill>
                  <a:schemeClr val="bg1"/>
                </a:solidFill>
                <a:latin typeface="Calibri" pitchFamily="34" charset="0"/>
              </a:rPr>
              <a:t>Jkuasa Kerja Pengurusan Risiko Universiti</a:t>
            </a:r>
            <a:endParaRPr lang="ms-MY" sz="1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120003" y="354891"/>
            <a:ext cx="8485073" cy="461665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ms-MY" sz="2400" b="1" dirty="0" smtClean="0">
                <a:cs typeface="Arial" pitchFamily="34" charset="0"/>
              </a:rPr>
              <a:t>STRUKTUR ORGANISASI JAMINAN KUALITI PERKHIDMATAN UPM</a:t>
            </a:r>
          </a:p>
        </p:txBody>
      </p:sp>
      <p:sp>
        <p:nvSpPr>
          <p:cNvPr id="61" name="Rectangle 24"/>
          <p:cNvSpPr>
            <a:spLocks noChangeArrowheads="1"/>
          </p:cNvSpPr>
          <p:nvPr/>
        </p:nvSpPr>
        <p:spPr bwMode="auto">
          <a:xfrm>
            <a:off x="7868289" y="4295197"/>
            <a:ext cx="1500198" cy="465951"/>
          </a:xfrm>
          <a:prstGeom prst="rect">
            <a:avLst/>
          </a:prstGeom>
          <a:solidFill>
            <a:srgbClr val="F2B0F4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smtClean="0">
                <a:latin typeface="Calibri" pitchFamily="34" charset="0"/>
              </a:rPr>
              <a:t>Pegawai Rekod Jabatan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smtClean="0">
                <a:latin typeface="Calibri" pitchFamily="34" charset="0"/>
              </a:rPr>
              <a:t>Universiti  (PRJU)</a:t>
            </a:r>
            <a:endParaRPr lang="ms-MY" sz="1200" b="1" dirty="0">
              <a:latin typeface="Calibri" pitchFamily="34" charset="0"/>
            </a:endParaRPr>
          </a:p>
        </p:txBody>
      </p:sp>
      <p:sp>
        <p:nvSpPr>
          <p:cNvPr id="90" name="Rectangle 24"/>
          <p:cNvSpPr>
            <a:spLocks noChangeArrowheads="1"/>
          </p:cNvSpPr>
          <p:nvPr/>
        </p:nvSpPr>
        <p:spPr bwMode="auto">
          <a:xfrm>
            <a:off x="7897484" y="4967951"/>
            <a:ext cx="1500198" cy="5755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 smtClean="0">
                <a:latin typeface="Calibri" pitchFamily="34" charset="0"/>
              </a:rPr>
              <a:t>Pegawai Rekod Jabatan  Pusat Tanggungjawab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s-MY" sz="1200" b="1" dirty="0" smtClean="0">
                <a:latin typeface="Calibri" pitchFamily="34" charset="0"/>
              </a:rPr>
              <a:t>(PRJ PTJ)</a:t>
            </a:r>
          </a:p>
          <a:p>
            <a:pPr lvl="0" algn="ctr"/>
            <a:endParaRPr lang="ms-MY" sz="1200" b="1" dirty="0">
              <a:latin typeface="Calibri" pitchFamily="34" charset="0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2848458" y="2606380"/>
            <a:ext cx="5289606" cy="105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54" y="250961"/>
            <a:ext cx="1677910" cy="74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AutoShape 5"/>
          <p:cNvCxnSpPr>
            <a:cxnSpLocks noChangeShapeType="1"/>
          </p:cNvCxnSpPr>
          <p:nvPr/>
        </p:nvCxnSpPr>
        <p:spPr bwMode="auto">
          <a:xfrm>
            <a:off x="6028682" y="2426693"/>
            <a:ext cx="976312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AutoShape 11"/>
          <p:cNvCxnSpPr>
            <a:cxnSpLocks noChangeShapeType="1"/>
          </p:cNvCxnSpPr>
          <p:nvPr/>
        </p:nvCxnSpPr>
        <p:spPr bwMode="auto">
          <a:xfrm>
            <a:off x="1663852" y="3584882"/>
            <a:ext cx="9008269" cy="793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12"/>
          <p:cNvCxnSpPr>
            <a:cxnSpLocks noChangeShapeType="1"/>
          </p:cNvCxnSpPr>
          <p:nvPr/>
        </p:nvCxnSpPr>
        <p:spPr bwMode="auto">
          <a:xfrm rot="5400000">
            <a:off x="2551265" y="3767745"/>
            <a:ext cx="365125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2123607" y="3956669"/>
            <a:ext cx="1000132" cy="82391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27432" tIns="0" rIns="27432" bIns="0"/>
          <a:lstStyle/>
          <a:p>
            <a:pPr algn="ctr" eaLnBrk="1" hangingPunct="1">
              <a:defRPr/>
            </a:pPr>
            <a:r>
              <a:rPr lang="ms-MY" sz="1200" b="1" dirty="0">
                <a:solidFill>
                  <a:srgbClr val="FFFFFF"/>
                </a:solidFill>
              </a:rPr>
              <a:t>Jaminan Kualiti Akademik </a:t>
            </a:r>
          </a:p>
          <a:p>
            <a:pPr algn="ctr" eaLnBrk="1" hangingPunct="1">
              <a:defRPr/>
            </a:pPr>
            <a:r>
              <a:rPr lang="ms-MY" sz="1200" b="1" dirty="0">
                <a:solidFill>
                  <a:srgbClr val="FFFFFF"/>
                </a:solidFill>
              </a:rPr>
              <a:t>– Prasiswazah</a:t>
            </a:r>
            <a:endParaRPr lang="en-US" sz="1200" dirty="0">
              <a:latin typeface="Arial" pitchFamily="34" charset="0"/>
            </a:endParaRPr>
          </a:p>
        </p:txBody>
      </p:sp>
      <p:cxnSp>
        <p:nvCxnSpPr>
          <p:cNvPr id="10" name="AutoShape 2"/>
          <p:cNvCxnSpPr>
            <a:cxnSpLocks noChangeShapeType="1"/>
          </p:cNvCxnSpPr>
          <p:nvPr/>
        </p:nvCxnSpPr>
        <p:spPr bwMode="auto">
          <a:xfrm rot="5400000">
            <a:off x="5087144" y="2657289"/>
            <a:ext cx="1871663" cy="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044472" y="1222688"/>
            <a:ext cx="1873525" cy="564636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 eaLnBrk="1" hangingPunct="1">
              <a:defRPr/>
            </a:pPr>
            <a:r>
              <a:rPr lang="ms-MY" sz="1600" b="1" dirty="0" smtClean="0">
                <a:solidFill>
                  <a:srgbClr val="FFFFFF"/>
                </a:solidFill>
              </a:rPr>
              <a:t>Wakil Pengurusan</a:t>
            </a:r>
          </a:p>
          <a:p>
            <a:pPr algn="ctr" eaLnBrk="1" hangingPunct="1">
              <a:defRPr/>
            </a:pPr>
            <a:r>
              <a:rPr lang="ms-MY" sz="1600" b="1" dirty="0" smtClean="0">
                <a:solidFill>
                  <a:srgbClr val="FFFFFF"/>
                </a:solidFill>
                <a:latin typeface="Arial" pitchFamily="34" charset="0"/>
              </a:rPr>
              <a:t>(Pengarah CQA)</a:t>
            </a:r>
            <a:endParaRPr lang="en-US" sz="1600" dirty="0">
              <a:latin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634404" y="2174526"/>
            <a:ext cx="1949422" cy="70414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 eaLnBrk="1" hangingPunct="1">
              <a:defRPr/>
            </a:pPr>
            <a:r>
              <a:rPr lang="ms-MY" sz="1200" b="1" dirty="0" smtClean="0">
                <a:solidFill>
                  <a:srgbClr val="FFFFFF"/>
                </a:solidFill>
              </a:rPr>
              <a:t>Urus Setia Kualiti (Bahagian </a:t>
            </a:r>
            <a:r>
              <a:rPr lang="ms-MY" sz="1200" b="1" dirty="0">
                <a:solidFill>
                  <a:srgbClr val="FFFFFF"/>
                </a:solidFill>
              </a:rPr>
              <a:t>Pengurusan </a:t>
            </a:r>
            <a:r>
              <a:rPr lang="ms-MY" sz="1200" b="1" dirty="0" smtClean="0">
                <a:solidFill>
                  <a:srgbClr val="FFFFFF"/>
                </a:solidFill>
              </a:rPr>
              <a:t>Kualiti Perkhidmatan,CQA)</a:t>
            </a:r>
            <a:endParaRPr lang="en-US" sz="1200" dirty="0">
              <a:latin typeface="Arial" pitchFamily="34" charset="0"/>
            </a:endParaRPr>
          </a:p>
        </p:txBody>
      </p:sp>
      <p:cxnSp>
        <p:nvCxnSpPr>
          <p:cNvPr id="13" name="AutoShape 12"/>
          <p:cNvCxnSpPr>
            <a:cxnSpLocks noChangeShapeType="1"/>
          </p:cNvCxnSpPr>
          <p:nvPr/>
        </p:nvCxnSpPr>
        <p:spPr bwMode="auto">
          <a:xfrm rot="5400000">
            <a:off x="3486303" y="3766158"/>
            <a:ext cx="365125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187508" y="3956669"/>
            <a:ext cx="917053" cy="82391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27432" tIns="0" rIns="27432" bIns="0"/>
          <a:lstStyle/>
          <a:p>
            <a:pPr algn="ctr" eaLnBrk="1" hangingPunct="1">
              <a:defRPr/>
            </a:pPr>
            <a:r>
              <a:rPr lang="ms-MY" sz="1200" b="1" dirty="0">
                <a:solidFill>
                  <a:srgbClr val="FFFFFF"/>
                </a:solidFill>
              </a:rPr>
              <a:t>Jaminan Kualiti Akademik </a:t>
            </a:r>
          </a:p>
          <a:p>
            <a:pPr algn="ctr" eaLnBrk="1" hangingPunct="1">
              <a:defRPr/>
            </a:pPr>
            <a:r>
              <a:rPr lang="ms-MY" sz="1200" b="1" dirty="0">
                <a:solidFill>
                  <a:srgbClr val="FFFFFF"/>
                </a:solidFill>
              </a:rPr>
              <a:t>– Siswazah</a:t>
            </a:r>
            <a:endParaRPr lang="en-US" sz="1200" dirty="0">
              <a:latin typeface="Arial" pitchFamily="34" charset="0"/>
            </a:endParaRPr>
          </a:p>
        </p:txBody>
      </p:sp>
      <p:cxnSp>
        <p:nvCxnSpPr>
          <p:cNvPr id="15" name="AutoShape 12"/>
          <p:cNvCxnSpPr>
            <a:cxnSpLocks noChangeShapeType="1"/>
          </p:cNvCxnSpPr>
          <p:nvPr/>
        </p:nvCxnSpPr>
        <p:spPr bwMode="auto">
          <a:xfrm rot="5400000">
            <a:off x="4478490" y="3783620"/>
            <a:ext cx="365125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4173653" y="3974646"/>
            <a:ext cx="900119" cy="82391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27432" tIns="0" rIns="27432" bIns="0"/>
          <a:lstStyle/>
          <a:p>
            <a:pPr algn="ctr" eaLnBrk="1" hangingPunct="1">
              <a:defRPr/>
            </a:pPr>
            <a:r>
              <a:rPr lang="ms-MY" sz="1200" b="1" dirty="0">
                <a:solidFill>
                  <a:srgbClr val="FFFFFF"/>
                </a:solidFill>
              </a:rPr>
              <a:t>Jaminan Kualiti Penyelidikan </a:t>
            </a:r>
          </a:p>
          <a:p>
            <a:pPr algn="ctr" eaLnBrk="1" hangingPunct="1">
              <a:defRPr/>
            </a:pPr>
            <a:r>
              <a:rPr lang="ms-MY" sz="1200" b="1" dirty="0">
                <a:solidFill>
                  <a:srgbClr val="FFFFFF"/>
                </a:solidFill>
              </a:rPr>
              <a:t>&amp; Inovasi</a:t>
            </a:r>
            <a:endParaRPr lang="en-US" sz="1200" dirty="0">
              <a:latin typeface="Arial" pitchFamily="34" charset="0"/>
            </a:endParaRPr>
          </a:p>
        </p:txBody>
      </p:sp>
      <p:cxnSp>
        <p:nvCxnSpPr>
          <p:cNvPr id="17" name="AutoShape 12"/>
          <p:cNvCxnSpPr>
            <a:cxnSpLocks noChangeShapeType="1"/>
          </p:cNvCxnSpPr>
          <p:nvPr/>
        </p:nvCxnSpPr>
        <p:spPr bwMode="auto">
          <a:xfrm rot="5400000">
            <a:off x="5492109" y="3776476"/>
            <a:ext cx="366712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5137540" y="3958722"/>
            <a:ext cx="1000132" cy="82391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27432" tIns="0" rIns="27432" bIns="0"/>
          <a:lstStyle/>
          <a:p>
            <a:pPr algn="ctr" eaLnBrk="1" hangingPunct="1">
              <a:defRPr/>
            </a:pPr>
            <a:endParaRPr lang="ms-MY" sz="1200" b="1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ms-MY" sz="1200" b="1" dirty="0">
                <a:solidFill>
                  <a:srgbClr val="FFFFFF"/>
                </a:solidFill>
              </a:rPr>
              <a:t>Perkhidmatan Sokongan</a:t>
            </a:r>
            <a:endParaRPr lang="en-US" sz="1200" dirty="0">
              <a:latin typeface="Arial" pitchFamily="34" charset="0"/>
            </a:endParaRPr>
          </a:p>
        </p:txBody>
      </p:sp>
      <p:cxnSp>
        <p:nvCxnSpPr>
          <p:cNvPr id="19" name="AutoShape 12"/>
          <p:cNvCxnSpPr>
            <a:cxnSpLocks noChangeShapeType="1"/>
          </p:cNvCxnSpPr>
          <p:nvPr/>
        </p:nvCxnSpPr>
        <p:spPr bwMode="auto">
          <a:xfrm rot="5400000">
            <a:off x="6455721" y="3778064"/>
            <a:ext cx="366713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6201440" y="3966690"/>
            <a:ext cx="938220" cy="82391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27432" tIns="0" rIns="27432" bIns="0"/>
          <a:lstStyle/>
          <a:p>
            <a:pPr algn="ctr" eaLnBrk="1" hangingPunct="1">
              <a:defRPr/>
            </a:pPr>
            <a:endParaRPr lang="ms-MY" sz="1200" b="1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ms-MY" sz="1200" b="1" dirty="0">
                <a:solidFill>
                  <a:srgbClr val="FFFFFF"/>
                </a:solidFill>
              </a:rPr>
              <a:t>Dokumentasi</a:t>
            </a:r>
            <a:endParaRPr lang="en-US" sz="1200" dirty="0">
              <a:latin typeface="Arial" pitchFamily="34" charset="0"/>
            </a:endParaRPr>
          </a:p>
        </p:txBody>
      </p:sp>
      <p:cxnSp>
        <p:nvCxnSpPr>
          <p:cNvPr id="21" name="AutoShape 12"/>
          <p:cNvCxnSpPr>
            <a:cxnSpLocks noChangeShapeType="1"/>
          </p:cNvCxnSpPr>
          <p:nvPr/>
        </p:nvCxnSpPr>
        <p:spPr bwMode="auto">
          <a:xfrm rot="5400000">
            <a:off x="7463784" y="3781239"/>
            <a:ext cx="366713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7224787" y="3969686"/>
            <a:ext cx="827209" cy="82391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27432" tIns="0" rIns="27432" bIns="0"/>
          <a:lstStyle/>
          <a:p>
            <a:pPr algn="ctr" eaLnBrk="1" hangingPunct="1">
              <a:defRPr/>
            </a:pPr>
            <a:endParaRPr lang="ms-MY" sz="1200" b="1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ms-MY" sz="1200" b="1" dirty="0">
                <a:solidFill>
                  <a:srgbClr val="FFFFFF"/>
                </a:solidFill>
              </a:rPr>
              <a:t>Audit </a:t>
            </a:r>
          </a:p>
          <a:p>
            <a:pPr algn="ctr" eaLnBrk="1" hangingPunct="1">
              <a:defRPr/>
            </a:pPr>
            <a:r>
              <a:rPr lang="ms-MY" sz="1200" b="1" dirty="0">
                <a:solidFill>
                  <a:srgbClr val="FFFFFF"/>
                </a:solidFill>
              </a:rPr>
              <a:t>Kualiti</a:t>
            </a:r>
            <a:endParaRPr lang="en-US" sz="1200" dirty="0">
              <a:latin typeface="Arial" pitchFamily="34" charset="0"/>
            </a:endParaRPr>
          </a:p>
        </p:txBody>
      </p:sp>
      <p:cxnSp>
        <p:nvCxnSpPr>
          <p:cNvPr id="23" name="AutoShape 12"/>
          <p:cNvCxnSpPr>
            <a:cxnSpLocks noChangeShapeType="1"/>
          </p:cNvCxnSpPr>
          <p:nvPr/>
        </p:nvCxnSpPr>
        <p:spPr bwMode="auto">
          <a:xfrm rot="5400000">
            <a:off x="8335321" y="3770427"/>
            <a:ext cx="366713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8147202" y="3950636"/>
            <a:ext cx="871587" cy="82391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27432" tIns="0" rIns="27432" bIns="0"/>
          <a:lstStyle/>
          <a:p>
            <a:pPr algn="ctr" eaLnBrk="1" hangingPunct="1">
              <a:defRPr/>
            </a:pPr>
            <a:endParaRPr lang="ms-MY" sz="1200" b="1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ms-MY" sz="1200" b="1" dirty="0">
                <a:solidFill>
                  <a:srgbClr val="FFFFFF"/>
                </a:solidFill>
              </a:rPr>
              <a:t>Pengurusan Pelanggan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 bwMode="auto">
          <a:xfrm>
            <a:off x="1936552" y="5128664"/>
            <a:ext cx="1050593" cy="749141"/>
          </a:xfrm>
          <a:prstGeom prst="wedgeRoundRectCallout">
            <a:avLst>
              <a:gd name="adj1" fmla="val 23907"/>
              <a:gd name="adj2" fmla="val -9583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ms-MY" sz="1100" b="1" dirty="0"/>
              <a:t>Bahagian Kemasukan &amp; Bahagian Tadbir Urus Akademik</a:t>
            </a:r>
          </a:p>
        </p:txBody>
      </p:sp>
      <p:sp>
        <p:nvSpPr>
          <p:cNvPr id="26" name="Rounded Rectangular Callout 25"/>
          <p:cNvSpPr/>
          <p:nvPr/>
        </p:nvSpPr>
        <p:spPr bwMode="auto">
          <a:xfrm>
            <a:off x="3143104" y="5163588"/>
            <a:ext cx="904570" cy="561856"/>
          </a:xfrm>
          <a:prstGeom prst="wedgeRoundRectCallout">
            <a:avLst>
              <a:gd name="adj1" fmla="val -949"/>
              <a:gd name="adj2" fmla="val -11095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ms-MY" sz="1100" b="1" dirty="0"/>
              <a:t>Sekolah Pengajian Siswazah</a:t>
            </a:r>
          </a:p>
        </p:txBody>
      </p:sp>
      <p:sp>
        <p:nvSpPr>
          <p:cNvPr id="27" name="Rounded Rectangular Callout 26"/>
          <p:cNvSpPr/>
          <p:nvPr/>
        </p:nvSpPr>
        <p:spPr bwMode="auto">
          <a:xfrm>
            <a:off x="4154478" y="5163588"/>
            <a:ext cx="986125" cy="749141"/>
          </a:xfrm>
          <a:prstGeom prst="wedgeRoundRectCallout">
            <a:avLst>
              <a:gd name="adj1" fmla="val 11094"/>
              <a:gd name="adj2" fmla="val -9750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ms-MY" sz="1100" b="1" dirty="0"/>
              <a:t>Pejabat Timb. Naib Canselor (Penyelidikan &amp; Inovasi)</a:t>
            </a:r>
          </a:p>
        </p:txBody>
      </p:sp>
      <p:sp>
        <p:nvSpPr>
          <p:cNvPr id="28" name="Rounded Rectangular Callout 27"/>
          <p:cNvSpPr/>
          <p:nvPr/>
        </p:nvSpPr>
        <p:spPr bwMode="auto">
          <a:xfrm>
            <a:off x="8147202" y="5163587"/>
            <a:ext cx="1281353" cy="749141"/>
          </a:xfrm>
          <a:prstGeom prst="wedgeRoundRectCallout">
            <a:avLst>
              <a:gd name="adj1" fmla="val -18534"/>
              <a:gd name="adj2" fmla="val -991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ms-MY" sz="1100" b="1" dirty="0"/>
              <a:t>Pejabat Naib </a:t>
            </a:r>
            <a:r>
              <a:rPr lang="ms-MY" sz="1100" b="1" dirty="0" smtClean="0"/>
              <a:t>Canselor (Pejabat Strategi Korporat &amp; Komunikasi)</a:t>
            </a:r>
            <a:endParaRPr lang="ms-MY" sz="1100" b="1" dirty="0"/>
          </a:p>
        </p:txBody>
      </p:sp>
      <p:sp>
        <p:nvSpPr>
          <p:cNvPr id="29" name="Right Brace 28"/>
          <p:cNvSpPr/>
          <p:nvPr/>
        </p:nvSpPr>
        <p:spPr>
          <a:xfrm rot="5400000">
            <a:off x="6226328" y="3989995"/>
            <a:ext cx="598487" cy="2395538"/>
          </a:xfrm>
          <a:prstGeom prst="rightBrace">
            <a:avLst>
              <a:gd name="adj1" fmla="val 40726"/>
              <a:gd name="adj2" fmla="val 4880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ms-MY"/>
          </a:p>
        </p:txBody>
      </p:sp>
      <p:sp>
        <p:nvSpPr>
          <p:cNvPr id="30" name="Rounded Rectangular Callout 29"/>
          <p:cNvSpPr/>
          <p:nvPr/>
        </p:nvSpPr>
        <p:spPr bwMode="auto">
          <a:xfrm>
            <a:off x="6008196" y="5731637"/>
            <a:ext cx="1390611" cy="257271"/>
          </a:xfrm>
          <a:prstGeom prst="wedgeRoundRectCallout">
            <a:avLst>
              <a:gd name="adj1" fmla="val -10064"/>
              <a:gd name="adj2" fmla="val -12574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ms-MY" sz="1100" b="1" dirty="0" smtClean="0"/>
              <a:t>Pusat Jaminan Kualiti </a:t>
            </a:r>
            <a:endParaRPr lang="ms-MY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054515" y="358984"/>
            <a:ext cx="5734818" cy="46196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ms-MY" sz="2400" b="1" dirty="0">
                <a:latin typeface="Arial" panose="020B0604020202020204" pitchFamily="34" charset="0"/>
                <a:cs typeface="Arial" panose="020B0604020202020204" pitchFamily="34" charset="0"/>
              </a:rPr>
              <a:t>STRUKTUR JAMINAN KUALITI UPM</a:t>
            </a:r>
            <a:endParaRPr lang="ms-M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AutoShape 12"/>
          <p:cNvCxnSpPr>
            <a:cxnSpLocks noChangeShapeType="1"/>
          </p:cNvCxnSpPr>
          <p:nvPr/>
        </p:nvCxnSpPr>
        <p:spPr bwMode="auto">
          <a:xfrm rot="5400000">
            <a:off x="1481290" y="3775683"/>
            <a:ext cx="365125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4383" y="3963971"/>
            <a:ext cx="1000132" cy="924876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27432" tIns="0" rIns="27432" bIns="0"/>
          <a:lstStyle/>
          <a:p>
            <a:pPr algn="ctr" eaLnBrk="1" hangingPunct="1">
              <a:defRPr/>
            </a:pPr>
            <a:r>
              <a:rPr lang="ms-MY" sz="1200" b="1" dirty="0">
                <a:solidFill>
                  <a:srgbClr val="FFFFFF"/>
                </a:solidFill>
              </a:rPr>
              <a:t>Jaminan Kualiti Akademik </a:t>
            </a:r>
          </a:p>
          <a:p>
            <a:pPr algn="ctr" eaLnBrk="1" hangingPunct="1">
              <a:defRPr/>
            </a:pPr>
            <a:r>
              <a:rPr lang="ms-MY" sz="1200" b="1" dirty="0">
                <a:solidFill>
                  <a:srgbClr val="FFFFFF"/>
                </a:solidFill>
              </a:rPr>
              <a:t>– Pra Universiti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36" name="Rounded Rectangular Callout 35"/>
          <p:cNvSpPr/>
          <p:nvPr/>
        </p:nvSpPr>
        <p:spPr bwMode="auto">
          <a:xfrm>
            <a:off x="958932" y="5132825"/>
            <a:ext cx="854517" cy="561856"/>
          </a:xfrm>
          <a:prstGeom prst="wedgeRoundRectCallout">
            <a:avLst>
              <a:gd name="adj1" fmla="val 28173"/>
              <a:gd name="adj2" fmla="val -8739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ms-MY" sz="1100" b="1" dirty="0"/>
              <a:t>Pusat Asasi Sains Pertanian</a:t>
            </a:r>
          </a:p>
        </p:txBody>
      </p:sp>
      <p:pic>
        <p:nvPicPr>
          <p:cNvPr id="37" name="Content Placeholder 4" descr="Inner-UPM-Template_Option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93708"/>
            <a:ext cx="8583827" cy="534312"/>
          </a:xfrm>
          <a:prstGeom prst="rect">
            <a:avLst/>
          </a:prstGeom>
        </p:spPr>
      </p:pic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9149190" y="3956669"/>
            <a:ext cx="938220" cy="82391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27432" tIns="0" rIns="27432" bIns="0"/>
          <a:lstStyle/>
          <a:p>
            <a:pPr algn="ctr" eaLnBrk="1" hangingPunct="1">
              <a:defRPr/>
            </a:pPr>
            <a:endParaRPr lang="ms-MY" sz="1200" b="1" dirty="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ms-MY" sz="1200" b="1" dirty="0" smtClean="0">
                <a:solidFill>
                  <a:srgbClr val="FFFFFF"/>
                </a:solidFill>
              </a:rPr>
              <a:t>Rekod</a:t>
            </a:r>
            <a:endParaRPr lang="ms-MY" sz="1200" b="1" dirty="0">
              <a:solidFill>
                <a:srgbClr val="FFFFFF"/>
              </a:solidFill>
            </a:endParaRPr>
          </a:p>
        </p:txBody>
      </p:sp>
      <p:sp>
        <p:nvSpPr>
          <p:cNvPr id="41" name="Rectangle 13"/>
          <p:cNvSpPr>
            <a:spLocks noChangeArrowheads="1"/>
          </p:cNvSpPr>
          <p:nvPr/>
        </p:nvSpPr>
        <p:spPr bwMode="auto">
          <a:xfrm>
            <a:off x="10203011" y="3956669"/>
            <a:ext cx="938220" cy="82391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27432" tIns="0" rIns="27432" bIns="0"/>
          <a:lstStyle/>
          <a:p>
            <a:pPr algn="ctr" eaLnBrk="1" hangingPunct="1">
              <a:defRPr/>
            </a:pPr>
            <a:r>
              <a:rPr lang="ms-MY" sz="1200" b="1" dirty="0" smtClean="0">
                <a:solidFill>
                  <a:srgbClr val="FFFFFF"/>
                </a:solidFill>
              </a:rPr>
              <a:t>Sumber Manusia &amp; Latihan / Kompetensi</a:t>
            </a:r>
            <a:endParaRPr lang="ms-MY" sz="1200" b="1" dirty="0">
              <a:solidFill>
                <a:srgbClr val="FFFFFF"/>
              </a:solidFill>
            </a:endParaRPr>
          </a:p>
        </p:txBody>
      </p:sp>
      <p:cxnSp>
        <p:nvCxnSpPr>
          <p:cNvPr id="42" name="AutoShape 12"/>
          <p:cNvCxnSpPr>
            <a:cxnSpLocks noChangeShapeType="1"/>
          </p:cNvCxnSpPr>
          <p:nvPr/>
        </p:nvCxnSpPr>
        <p:spPr bwMode="auto">
          <a:xfrm rot="5400000">
            <a:off x="9398112" y="3766351"/>
            <a:ext cx="366713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12"/>
          <p:cNvCxnSpPr>
            <a:cxnSpLocks noChangeShapeType="1"/>
          </p:cNvCxnSpPr>
          <p:nvPr/>
        </p:nvCxnSpPr>
        <p:spPr bwMode="auto">
          <a:xfrm rot="5400000">
            <a:off x="10480526" y="3772377"/>
            <a:ext cx="366713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Right Brace 44"/>
          <p:cNvSpPr/>
          <p:nvPr/>
        </p:nvSpPr>
        <p:spPr>
          <a:xfrm rot="5400000">
            <a:off x="10022595" y="4468486"/>
            <a:ext cx="379111" cy="957744"/>
          </a:xfrm>
          <a:prstGeom prst="rightBrace">
            <a:avLst>
              <a:gd name="adj1" fmla="val 40726"/>
              <a:gd name="adj2" fmla="val 4880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ms-MY"/>
          </a:p>
        </p:txBody>
      </p:sp>
      <p:sp>
        <p:nvSpPr>
          <p:cNvPr id="44" name="Rounded Rectangular Callout 43"/>
          <p:cNvSpPr/>
          <p:nvPr/>
        </p:nvSpPr>
        <p:spPr bwMode="auto">
          <a:xfrm>
            <a:off x="9692788" y="5390377"/>
            <a:ext cx="1390611" cy="257271"/>
          </a:xfrm>
          <a:prstGeom prst="wedgeRoundRectCallout">
            <a:avLst>
              <a:gd name="adj1" fmla="val -10064"/>
              <a:gd name="adj2" fmla="val -12574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ms-MY" sz="1100" b="1" dirty="0" smtClean="0"/>
              <a:t>Pejabat Pendaftar</a:t>
            </a:r>
            <a:endParaRPr lang="ms-MY" sz="11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51" y="257432"/>
            <a:ext cx="1676545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1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2461</Words>
  <Application>Microsoft Office PowerPoint</Application>
  <PresentationFormat>Custom</PresentationFormat>
  <Paragraphs>672</Paragraphs>
  <Slides>58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Noraihan Noordin</cp:lastModifiedBy>
  <cp:revision>46</cp:revision>
  <cp:lastPrinted>2017-05-03T09:24:52Z</cp:lastPrinted>
  <dcterms:created xsi:type="dcterms:W3CDTF">2017-04-26T02:44:04Z</dcterms:created>
  <dcterms:modified xsi:type="dcterms:W3CDTF">2017-05-31T00:41:38Z</dcterms:modified>
</cp:coreProperties>
</file>